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56" r:id="rId2"/>
    <p:sldId id="258" r:id="rId3"/>
    <p:sldId id="304" r:id="rId4"/>
    <p:sldId id="263" r:id="rId5"/>
    <p:sldId id="259" r:id="rId6"/>
    <p:sldId id="297" r:id="rId7"/>
    <p:sldId id="305" r:id="rId8"/>
    <p:sldId id="306" r:id="rId9"/>
    <p:sldId id="307" r:id="rId10"/>
    <p:sldId id="303" r:id="rId11"/>
    <p:sldId id="289" r:id="rId12"/>
    <p:sldId id="308" r:id="rId13"/>
    <p:sldId id="298" r:id="rId14"/>
    <p:sldId id="278" r:id="rId15"/>
  </p:sldIdLst>
  <p:sldSz cx="9144000" cy="5143500" type="screen16x9"/>
  <p:notesSz cx="6858000" cy="9144000"/>
  <p:embeddedFontLst>
    <p:embeddedFont>
      <p:font typeface="Bebas Neue" panose="020B0606020202050201" pitchFamily="34" charset="77"/>
      <p:regular r:id="rId17"/>
    </p:embeddedFont>
    <p:embeddedFont>
      <p:font typeface="IBM Plex Sans" panose="020B0503050203000203" pitchFamily="34" charset="0"/>
      <p:regular r:id="rId18"/>
      <p:bold r:id="rId19"/>
      <p:italic r:id="rId20"/>
      <p:boldItalic r:id="rId21"/>
    </p:embeddedFont>
    <p:embeddedFont>
      <p:font typeface="IBM Plex Sans Condensed"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B9036-0881-475A-ADF6-831E9562A627}">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EC41A-727B-416F-B59B-BBC701B8EA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37"/>
    <p:restoredTop sz="94720"/>
  </p:normalViewPr>
  <p:slideViewPr>
    <p:cSldViewPr snapToGrid="0" snapToObjects="1">
      <p:cViewPr varScale="1">
        <p:scale>
          <a:sx n="286" d="100"/>
          <a:sy n="286" d="100"/>
        </p:scale>
        <p:origin x="16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127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2e6846af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2e6846af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048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58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97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892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1638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925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12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hyperlink" Target="https://docs.github.com/en/github/copilot" TargetMode="External"/><Relationship Id="rId3" Type="http://schemas.openxmlformats.org/officeDocument/2006/relationships/hyperlink" Target="https://copilot.github.com/" TargetMode="External"/><Relationship Id="rId7" Type="http://schemas.openxmlformats.org/officeDocument/2006/relationships/hyperlink" Target="https://twitter.com/carnage4life/status/1411564496707981319"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news.ycombinator.com/item?id=27676266" TargetMode="External"/><Relationship Id="rId5" Type="http://schemas.openxmlformats.org/officeDocument/2006/relationships/hyperlink" Target="https://arxiv.org/abs/2107.03374" TargetMode="External"/><Relationship Id="rId4" Type="http://schemas.openxmlformats.org/officeDocument/2006/relationships/hyperlink" Target="https://copilot.github.com/diagram.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GitHub" TargetMode="External"/><Relationship Id="rId7"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openai.com/" TargetMode="External"/><Relationship Id="rId5" Type="http://schemas.openxmlformats.org/officeDocument/2006/relationships/hyperlink" Target="https://en.wikipedia.org/wiki/Visual_Studio_Code" TargetMode="External"/><Relationship Id="rId4" Type="http://schemas.openxmlformats.org/officeDocument/2006/relationships/hyperlink" Target="https://en.wikipedia.org/wiki/OpenA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107.03374.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hyperlink" Target="https://thelig.ht/abandoning-github/" TargetMode="External"/><Relationship Id="rId13" Type="http://schemas.openxmlformats.org/officeDocument/2006/relationships/image" Target="../media/image15.png"/><Relationship Id="rId3" Type="http://schemas.openxmlformats.org/officeDocument/2006/relationships/hyperlink" Target="https://copilot.github.com/" TargetMode="External"/><Relationship Id="rId7" Type="http://schemas.openxmlformats.org/officeDocument/2006/relationships/hyperlink" Target="https://news.ycombinator.com/item?id=27714418" TargetMode="External"/><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news.ycombinator.com/item?id=27712844" TargetMode="External"/><Relationship Id="rId11" Type="http://schemas.openxmlformats.org/officeDocument/2006/relationships/image" Target="../media/image13.png"/><Relationship Id="rId5" Type="http://schemas.openxmlformats.org/officeDocument/2006/relationships/hyperlink" Target="https://news.ycombinator.com/item?id=27710287" TargetMode="External"/><Relationship Id="rId10" Type="http://schemas.openxmlformats.org/officeDocument/2006/relationships/hyperlink" Target="https://github.com/dtjm" TargetMode="External"/><Relationship Id="rId4" Type="http://schemas.openxmlformats.org/officeDocument/2006/relationships/hyperlink" Target="https://news.ycombinator.com/item?id=27736650" TargetMode="External"/><Relationship Id="rId9" Type="http://schemas.openxmlformats.org/officeDocument/2006/relationships/hyperlink" Target="https://code.visualstudio.com/docs/editor/intellisense" TargetMode="External"/><Relationship Id="rId1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495845" y="1412167"/>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G</a:t>
            </a:r>
            <a:r>
              <a:rPr lang="en" dirty="0"/>
              <a:t>ithub copilot</a:t>
            </a:r>
            <a:endParaRPr dirty="0"/>
          </a:p>
        </p:txBody>
      </p:sp>
      <p:pic>
        <p:nvPicPr>
          <p:cNvPr id="47" name="Google Shape;47;p11"/>
          <p:cNvPicPr preferRelativeResize="0"/>
          <p:nvPr/>
        </p:nvPicPr>
        <p:blipFill>
          <a:blip r:embed="rId3">
            <a:alphaModFix/>
          </a:blip>
          <a:stretch>
            <a:fillRect/>
          </a:stretch>
        </p:blipFill>
        <p:spPr>
          <a:xfrm>
            <a:off x="5489631" y="679579"/>
            <a:ext cx="767393" cy="767396"/>
          </a:xfrm>
          <a:prstGeom prst="rect">
            <a:avLst/>
          </a:prstGeom>
          <a:noFill/>
          <a:ln>
            <a:noFill/>
          </a:ln>
        </p:spPr>
      </p:pic>
      <p:grpSp>
        <p:nvGrpSpPr>
          <p:cNvPr id="5" name="Google Shape;98;p16">
            <a:extLst>
              <a:ext uri="{FF2B5EF4-FFF2-40B4-BE49-F238E27FC236}">
                <a16:creationId xmlns:a16="http://schemas.microsoft.com/office/drawing/2014/main" id="{C9EF1BB2-C593-E343-BF3E-115FB203E6C2}"/>
              </a:ext>
            </a:extLst>
          </p:cNvPr>
          <p:cNvGrpSpPr/>
          <p:nvPr/>
        </p:nvGrpSpPr>
        <p:grpSpPr>
          <a:xfrm>
            <a:off x="5933304" y="1269815"/>
            <a:ext cx="2840226" cy="3645025"/>
            <a:chOff x="5864288" y="1238675"/>
            <a:chExt cx="2840226" cy="3645025"/>
          </a:xfrm>
        </p:grpSpPr>
        <p:pic>
          <p:nvPicPr>
            <p:cNvPr id="6" name="Google Shape;99;p16">
              <a:extLst>
                <a:ext uri="{FF2B5EF4-FFF2-40B4-BE49-F238E27FC236}">
                  <a16:creationId xmlns:a16="http://schemas.microsoft.com/office/drawing/2014/main" id="{EA3DC298-A826-7F4C-8B8F-9D931EE18DEA}"/>
                </a:ext>
              </a:extLst>
            </p:cNvPr>
            <p:cNvPicPr preferRelativeResize="0"/>
            <p:nvPr/>
          </p:nvPicPr>
          <p:blipFill>
            <a:blip r:embed="rId4">
              <a:alphaModFix/>
            </a:blip>
            <a:stretch>
              <a:fillRect/>
            </a:stretch>
          </p:blipFill>
          <p:spPr>
            <a:xfrm>
              <a:off x="5864288" y="1238675"/>
              <a:ext cx="2840226" cy="3645025"/>
            </a:xfrm>
            <a:prstGeom prst="rect">
              <a:avLst/>
            </a:prstGeom>
            <a:noFill/>
            <a:ln>
              <a:noFill/>
            </a:ln>
          </p:spPr>
        </p:pic>
        <p:pic>
          <p:nvPicPr>
            <p:cNvPr id="7" name="Google Shape;100;p16">
              <a:extLst>
                <a:ext uri="{FF2B5EF4-FFF2-40B4-BE49-F238E27FC236}">
                  <a16:creationId xmlns:a16="http://schemas.microsoft.com/office/drawing/2014/main" id="{6393A116-BAAC-ED45-993A-F92FA6AE2F52}"/>
                </a:ext>
              </a:extLst>
            </p:cNvPr>
            <p:cNvPicPr preferRelativeResize="0"/>
            <p:nvPr/>
          </p:nvPicPr>
          <p:blipFill>
            <a:blip r:embed="rId5">
              <a:alphaModFix/>
            </a:blip>
            <a:stretch>
              <a:fillRect/>
            </a:stretch>
          </p:blipFill>
          <p:spPr>
            <a:xfrm>
              <a:off x="7087476" y="1833431"/>
              <a:ext cx="241950" cy="170793"/>
            </a:xfrm>
            <a:prstGeom prst="rect">
              <a:avLst/>
            </a:prstGeom>
            <a:noFill/>
            <a:ln>
              <a:noFill/>
            </a:ln>
          </p:spPr>
        </p:pic>
      </p:grpSp>
      <p:sp>
        <p:nvSpPr>
          <p:cNvPr id="8" name="Google Shape;106;p17">
            <a:extLst>
              <a:ext uri="{FF2B5EF4-FFF2-40B4-BE49-F238E27FC236}">
                <a16:creationId xmlns:a16="http://schemas.microsoft.com/office/drawing/2014/main" id="{8E7E07D7-6D3F-2B48-B4C3-A8FF118663EF}"/>
              </a:ext>
            </a:extLst>
          </p:cNvPr>
          <p:cNvSpPr/>
          <p:nvPr/>
        </p:nvSpPr>
        <p:spPr>
          <a:xfrm>
            <a:off x="5704193" y="1579615"/>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10;p17">
            <a:extLst>
              <a:ext uri="{FF2B5EF4-FFF2-40B4-BE49-F238E27FC236}">
                <a16:creationId xmlns:a16="http://schemas.microsoft.com/office/drawing/2014/main" id="{BC974CD1-BC8C-9A4D-A216-67C64CE74112}"/>
              </a:ext>
            </a:extLst>
          </p:cNvPr>
          <p:cNvGrpSpPr/>
          <p:nvPr/>
        </p:nvGrpSpPr>
        <p:grpSpPr>
          <a:xfrm rot="1056946">
            <a:off x="4438648" y="1435934"/>
            <a:ext cx="740807" cy="698594"/>
            <a:chOff x="570875" y="4322250"/>
            <a:chExt cx="443300" cy="443325"/>
          </a:xfrm>
        </p:grpSpPr>
        <p:sp>
          <p:nvSpPr>
            <p:cNvPr id="13" name="Google Shape;111;p17">
              <a:extLst>
                <a:ext uri="{FF2B5EF4-FFF2-40B4-BE49-F238E27FC236}">
                  <a16:creationId xmlns:a16="http://schemas.microsoft.com/office/drawing/2014/main" id="{4E286205-5B03-AD41-ADC2-20F8B5EDD9BD}"/>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2;p17">
              <a:extLst>
                <a:ext uri="{FF2B5EF4-FFF2-40B4-BE49-F238E27FC236}">
                  <a16:creationId xmlns:a16="http://schemas.microsoft.com/office/drawing/2014/main" id="{7FEE15B2-CE1F-474E-9D6A-F1064B02BBEB}"/>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3;p17">
              <a:extLst>
                <a:ext uri="{FF2B5EF4-FFF2-40B4-BE49-F238E27FC236}">
                  <a16:creationId xmlns:a16="http://schemas.microsoft.com/office/drawing/2014/main" id="{68EA314A-AEC0-1842-A747-0893474FF5D3}"/>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4;p17">
              <a:extLst>
                <a:ext uri="{FF2B5EF4-FFF2-40B4-BE49-F238E27FC236}">
                  <a16:creationId xmlns:a16="http://schemas.microsoft.com/office/drawing/2014/main" id="{4552A218-E12E-C34A-8CBF-C4F044BCB92B}"/>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115;p17">
            <a:extLst>
              <a:ext uri="{FF2B5EF4-FFF2-40B4-BE49-F238E27FC236}">
                <a16:creationId xmlns:a16="http://schemas.microsoft.com/office/drawing/2014/main" id="{0DBE9D73-FE4D-0344-98FE-E0B3863203B2}"/>
              </a:ext>
            </a:extLst>
          </p:cNvPr>
          <p:cNvSpPr/>
          <p:nvPr/>
        </p:nvSpPr>
        <p:spPr>
          <a:xfrm rot="2466643">
            <a:off x="5019356" y="787375"/>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6;p17">
            <a:extLst>
              <a:ext uri="{FF2B5EF4-FFF2-40B4-BE49-F238E27FC236}">
                <a16:creationId xmlns:a16="http://schemas.microsoft.com/office/drawing/2014/main" id="{22728C20-670C-CD49-B58D-752C1BE9D434}"/>
              </a:ext>
            </a:extLst>
          </p:cNvPr>
          <p:cNvSpPr/>
          <p:nvPr/>
        </p:nvSpPr>
        <p:spPr>
          <a:xfrm rot="-1608918">
            <a:off x="6111836" y="230950"/>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8;p17">
            <a:extLst>
              <a:ext uri="{FF2B5EF4-FFF2-40B4-BE49-F238E27FC236}">
                <a16:creationId xmlns:a16="http://schemas.microsoft.com/office/drawing/2014/main" id="{A7E650BA-1EA4-F347-B0EB-55ABBE7E1792}"/>
              </a:ext>
            </a:extLst>
          </p:cNvPr>
          <p:cNvSpPr/>
          <p:nvPr/>
        </p:nvSpPr>
        <p:spPr>
          <a:xfrm rot="-1608959">
            <a:off x="5366529" y="280405"/>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Picture 2" descr="GitHub - github/copilot-docs: Documentation for GitHub Copilot">
            <a:extLst>
              <a:ext uri="{FF2B5EF4-FFF2-40B4-BE49-F238E27FC236}">
                <a16:creationId xmlns:a16="http://schemas.microsoft.com/office/drawing/2014/main" id="{DBCFDFC1-1FF8-4D4E-952C-EE39C0E60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0788" y="1864571"/>
            <a:ext cx="634789" cy="507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9" name="TextBox 8">
            <a:extLst>
              <a:ext uri="{FF2B5EF4-FFF2-40B4-BE49-F238E27FC236}">
                <a16:creationId xmlns:a16="http://schemas.microsoft.com/office/drawing/2014/main" id="{F58D91C4-1500-B54E-A189-389D136B0EAB}"/>
              </a:ext>
            </a:extLst>
          </p:cNvPr>
          <p:cNvSpPr txBox="1"/>
          <p:nvPr/>
        </p:nvSpPr>
        <p:spPr>
          <a:xfrm>
            <a:off x="151585" y="200483"/>
            <a:ext cx="4488873" cy="569387"/>
          </a:xfrm>
          <a:prstGeom prst="rect">
            <a:avLst/>
          </a:prstGeom>
          <a:noFill/>
        </p:spPr>
        <p:txBody>
          <a:bodyPr wrap="square" rtlCol="0">
            <a:spAutoFit/>
          </a:bodyPr>
          <a:lstStyle/>
          <a:p>
            <a:endParaRPr lang="en-GB" sz="1050" b="1" dirty="0">
              <a:solidFill>
                <a:schemeClr val="bg1"/>
              </a:solidFill>
              <a:latin typeface="IBM Plex Sans" panose="020B0503050203000203" pitchFamily="34" charset="0"/>
            </a:endParaRPr>
          </a:p>
          <a:p>
            <a:endParaRPr lang="en-GB" sz="1050" dirty="0">
              <a:solidFill>
                <a:schemeClr val="bg1"/>
              </a:solidFill>
              <a:latin typeface="IBM Plex Sans" panose="020B0503050203000203" pitchFamily="34" charset="0"/>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sp>
        <p:nvSpPr>
          <p:cNvPr id="5" name="TextBox 4">
            <a:extLst>
              <a:ext uri="{FF2B5EF4-FFF2-40B4-BE49-F238E27FC236}">
                <a16:creationId xmlns:a16="http://schemas.microsoft.com/office/drawing/2014/main" id="{718E707A-6466-B544-9CDC-B70B410EE10F}"/>
              </a:ext>
            </a:extLst>
          </p:cNvPr>
          <p:cNvSpPr txBox="1"/>
          <p:nvPr/>
        </p:nvSpPr>
        <p:spPr>
          <a:xfrm>
            <a:off x="151585" y="200483"/>
            <a:ext cx="4488873" cy="5170646"/>
          </a:xfrm>
          <a:prstGeom prst="rect">
            <a:avLst/>
          </a:prstGeom>
          <a:noFill/>
        </p:spPr>
        <p:txBody>
          <a:bodyPr wrap="square" rtlCol="0">
            <a:spAutoFit/>
          </a:bodyPr>
          <a:lstStyle/>
          <a:p>
            <a:endParaRPr lang="en-GB" sz="10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1000" dirty="0">
                <a:solidFill>
                  <a:schemeClr val="bg1"/>
                </a:solidFill>
                <a:latin typeface="Bebas Neue" panose="020B0606020202050201" pitchFamily="34" charset="77"/>
              </a:rPr>
              <a:t>How AI tools will impact developers</a:t>
            </a:r>
          </a:p>
          <a:p>
            <a:pPr>
              <a:buClr>
                <a:schemeClr val="tx1">
                  <a:lumMod val="75000"/>
                  <a:lumOff val="25000"/>
                </a:schemeClr>
              </a:buClr>
              <a:buSzPct val="150000"/>
            </a:pPr>
            <a:r>
              <a:rPr lang="en-GB" sz="1000" dirty="0">
                <a:solidFill>
                  <a:schemeClr val="bg1"/>
                </a:solidFill>
                <a:latin typeface="IBM Plex Sans" panose="020B0506050203000203" pitchFamily="34" charset="77"/>
              </a:rPr>
              <a:t>          </a:t>
            </a:r>
            <a:r>
              <a:rPr lang="en-GB" sz="800" dirty="0">
                <a:solidFill>
                  <a:schemeClr val="bg1"/>
                </a:solidFill>
                <a:latin typeface="IBM Plex Sans" panose="020B0506050203000203" pitchFamily="34" charset="77"/>
              </a:rPr>
              <a:t>Github Copilot will greatly increase developer productivity. It will also help reduce the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cost of software production. I think Github Copilot could replace writing code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(programmers), but it will take more than enough time to replace developers in the first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place</a:t>
            </a:r>
            <a:br>
              <a:rPr lang="en-GB" sz="800" dirty="0">
                <a:solidFill>
                  <a:schemeClr val="bg1"/>
                </a:solidFill>
                <a:latin typeface="IBM Plex Sans" panose="020B0506050203000203" pitchFamily="34" charset="77"/>
              </a:rPr>
            </a:b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I use two different titles—programmer and developer—because the Bureau of Labor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Statistics (BLS) classifies computer programmers and software developers separately,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with developers being paid higher than programmers because they have more tasks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indirectly related to writing and interacting with code.</a:t>
            </a:r>
          </a:p>
          <a:p>
            <a:pPr>
              <a:buClr>
                <a:schemeClr val="tx1">
                  <a:lumMod val="75000"/>
                  <a:lumOff val="25000"/>
                </a:schemeClr>
              </a:buClr>
              <a:buSzPct val="150000"/>
            </a:pPr>
            <a:endParaRPr lang="en-GB" sz="800" dirty="0">
              <a:solidFill>
                <a:schemeClr val="bg1"/>
              </a:solidFill>
              <a:latin typeface="IBM Plex Sans" panose="020B0506050203000203" pitchFamily="34" charset="77"/>
            </a:endParaRPr>
          </a:p>
          <a:p>
            <a:pPr lvl="4">
              <a:buClr>
                <a:schemeClr val="tx1">
                  <a:lumMod val="75000"/>
                  <a:lumOff val="25000"/>
                </a:schemeClr>
              </a:buClr>
              <a:buSzPct val="150000"/>
            </a:pPr>
            <a:r>
              <a:rPr lang="en-GB" sz="800" dirty="0">
                <a:solidFill>
                  <a:schemeClr val="bg1"/>
                </a:solidFill>
                <a:latin typeface="IBM Plex Sans" panose="020B0506050203000203" pitchFamily="34" charset="77"/>
              </a:rPr>
              <a:t>            So it's more of a Smart Suggester. And that's why they call it a copilot, right? It's not the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pilot.</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It's a copilot. So when we talk about this, there's probably responsibility.</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Copilot autocompletes code snippets, suggests new lines of code, and can even write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whole functions based on the description provided. It will make things easy for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developers, that's it.</a:t>
            </a:r>
          </a:p>
          <a:p>
            <a:pPr>
              <a:buClr>
                <a:schemeClr val="tx1">
                  <a:lumMod val="75000"/>
                  <a:lumOff val="25000"/>
                </a:schemeClr>
              </a:buClr>
              <a:buSzPct val="150000"/>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1000" dirty="0">
                <a:solidFill>
                  <a:schemeClr val="bg1"/>
                </a:solidFill>
                <a:latin typeface="Bebas Neue" panose="020B0606020202050201" pitchFamily="34" charset="77"/>
              </a:rPr>
              <a:t>Should we use Github Copilot?</a:t>
            </a:r>
          </a:p>
          <a:p>
            <a:pPr>
              <a:buClr>
                <a:schemeClr val="tx1">
                  <a:lumMod val="75000"/>
                  <a:lumOff val="25000"/>
                </a:schemeClr>
              </a:buClr>
              <a:buSzPct val="150000"/>
            </a:pPr>
            <a:r>
              <a:rPr lang="en-GB" sz="1000" dirty="0">
                <a:solidFill>
                  <a:schemeClr val="bg1"/>
                </a:solidFill>
                <a:latin typeface="IBM Plex Sans" panose="020B0506050203000203" pitchFamily="34" charset="77"/>
              </a:rPr>
              <a:t>          </a:t>
            </a:r>
            <a:r>
              <a:rPr lang="en-GB" sz="800" dirty="0">
                <a:solidFill>
                  <a:schemeClr val="bg1"/>
                </a:solidFill>
                <a:latin typeface="IBM Plex Sans" panose="020B0506050203000203" pitchFamily="34" charset="77"/>
              </a:rPr>
              <a:t>My experience with Github Copilot is not that good. As the paper claims that Codex has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solved more than 10,000 Competitive programming problems, I was solving a Bit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Strings problem. Github Copilot suggested some very awkward statements that had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nothing to do with the if-logic, which means Copilot has to learn a lot. I used Copilot just </a:t>
            </a:r>
            <a:br>
              <a:rPr lang="en-GB" sz="800" dirty="0">
                <a:solidFill>
                  <a:schemeClr val="bg1"/>
                </a:solidFill>
                <a:latin typeface="IBM Plex Sans" panose="020B0506050203000203" pitchFamily="34" charset="77"/>
              </a:rPr>
            </a:br>
            <a:r>
              <a:rPr lang="en-GB" sz="800" dirty="0">
                <a:solidFill>
                  <a:schemeClr val="bg1"/>
                </a:solidFill>
                <a:latin typeface="IBM Plex Sans" panose="020B0506050203000203" pitchFamily="34" charset="77"/>
              </a:rPr>
              <a:t>            to test, but using AI tools in Competitive Programming is CHEATING ON YOURSELF.</a:t>
            </a:r>
          </a:p>
          <a:p>
            <a:pPr>
              <a:buClr>
                <a:schemeClr val="tx1">
                  <a:lumMod val="75000"/>
                  <a:lumOff val="25000"/>
                </a:schemeClr>
              </a:buClr>
              <a:buSzPct val="150000"/>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1000" dirty="0">
                <a:solidFill>
                  <a:schemeClr val="bg1"/>
                </a:solidFill>
                <a:latin typeface="Bebas Neue" panose="020B0606020202050201" pitchFamily="34" charset="77"/>
              </a:rPr>
              <a:t>It Is Free Now, but Later You Have To Pay</a:t>
            </a:r>
          </a:p>
          <a:p>
            <a:endParaRPr lang="en-GB" sz="1000" dirty="0">
              <a:solidFill>
                <a:schemeClr val="bg1"/>
              </a:solidFill>
              <a:latin typeface="IBM Plex Sans" panose="020B0506050203000203" pitchFamily="34" charset="77"/>
            </a:endParaRPr>
          </a:p>
          <a:p>
            <a:endParaRPr lang="en-GB" sz="800" dirty="0">
              <a:solidFill>
                <a:schemeClr val="bg1"/>
              </a:solidFill>
              <a:latin typeface="IBM Plex Sans" panose="020B0506050203000203" pitchFamily="34" charset="77"/>
            </a:endParaRPr>
          </a:p>
          <a:p>
            <a:endParaRPr lang="en-GB" sz="800" dirty="0">
              <a:solidFill>
                <a:schemeClr val="bg1"/>
              </a:solidFill>
              <a:latin typeface="IBM Plex Sans" panose="020B0506050203000203" pitchFamily="34" charset="77"/>
            </a:endParaRPr>
          </a:p>
          <a:p>
            <a:endParaRPr lang="en-GB" sz="800" dirty="0">
              <a:solidFill>
                <a:schemeClr val="bg1"/>
              </a:solidFill>
              <a:latin typeface="IBM Plex Sans" panose="020B0506050203000203" pitchFamily="34" charset="77"/>
            </a:endParaRPr>
          </a:p>
          <a:p>
            <a:br>
              <a:rPr lang="en-GB" sz="1000" dirty="0"/>
            </a:b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pic>
        <p:nvPicPr>
          <p:cNvPr id="1026" name="Picture 2" descr="FAQ">
            <a:extLst>
              <a:ext uri="{FF2B5EF4-FFF2-40B4-BE49-F238E27FC236}">
                <a16:creationId xmlns:a16="http://schemas.microsoft.com/office/drawing/2014/main" id="{3A79ECF0-235F-8344-9958-88A3AC61C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59" y="3960790"/>
            <a:ext cx="1815697" cy="6432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46CC72-83F1-FA44-B424-0581DB3A1A7E}"/>
              </a:ext>
            </a:extLst>
          </p:cNvPr>
          <p:cNvSpPr txBox="1"/>
          <p:nvPr/>
        </p:nvSpPr>
        <p:spPr>
          <a:xfrm>
            <a:off x="4786103" y="396983"/>
            <a:ext cx="3943072" cy="461665"/>
          </a:xfrm>
          <a:prstGeom prst="rect">
            <a:avLst/>
          </a:prstGeom>
          <a:noFill/>
        </p:spPr>
        <p:txBody>
          <a:bodyPr wrap="square" rtlCol="0">
            <a:spAutoFit/>
          </a:bodyPr>
          <a:lstStyle/>
          <a:p>
            <a:pPr marL="171450" indent="-171450">
              <a:buClr>
                <a:schemeClr val="tx1">
                  <a:lumMod val="75000"/>
                  <a:lumOff val="25000"/>
                </a:schemeClr>
              </a:buClr>
              <a:buSzPct val="150000"/>
              <a:buFont typeface="Arial" panose="020B0604020202020204" pitchFamily="34" charset="0"/>
              <a:buChar char="•"/>
            </a:pPr>
            <a:r>
              <a:rPr lang="en-GB" sz="1000" dirty="0">
                <a:solidFill>
                  <a:schemeClr val="bg1"/>
                </a:solidFill>
                <a:latin typeface="Bebas Neue" panose="020B0606020202050201" pitchFamily="34" charset="77"/>
              </a:rPr>
              <a:t>High Potential To Produce Bad and Unsafe Code</a:t>
            </a:r>
          </a:p>
          <a:p>
            <a:endParaRPr lang="en-US" dirty="0"/>
          </a:p>
        </p:txBody>
      </p:sp>
      <p:pic>
        <p:nvPicPr>
          <p:cNvPr id="1028" name="Picture 4" descr="FAQ">
            <a:extLst>
              <a:ext uri="{FF2B5EF4-FFF2-40B4-BE49-F238E27FC236}">
                <a16:creationId xmlns:a16="http://schemas.microsoft.com/office/drawing/2014/main" id="{2CFC433E-7AD7-884B-9A9A-C7E1894DA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5901" y="754694"/>
            <a:ext cx="1641738" cy="881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0AAEC-39EE-0F44-B4E0-79B371E05C65}"/>
              </a:ext>
            </a:extLst>
          </p:cNvPr>
          <p:cNvSpPr txBox="1"/>
          <p:nvPr/>
        </p:nvSpPr>
        <p:spPr>
          <a:xfrm>
            <a:off x="2216864" y="3873586"/>
            <a:ext cx="241742" cy="174407"/>
          </a:xfrm>
          <a:prstGeom prst="rect">
            <a:avLst/>
          </a:prstGeom>
          <a:noFill/>
        </p:spPr>
        <p:txBody>
          <a:bodyPr wrap="square" rtlCol="0">
            <a:spAutoFit/>
          </a:bodyPr>
          <a:lstStyle/>
          <a:p>
            <a:r>
              <a:rPr lang="en-US" sz="800" baseline="30000" dirty="0">
                <a:solidFill>
                  <a:schemeClr val="bg1"/>
                </a:solidFill>
              </a:rPr>
              <a:t>7</a:t>
            </a:r>
          </a:p>
        </p:txBody>
      </p:sp>
      <p:sp>
        <p:nvSpPr>
          <p:cNvPr id="12" name="TextBox 11">
            <a:extLst>
              <a:ext uri="{FF2B5EF4-FFF2-40B4-BE49-F238E27FC236}">
                <a16:creationId xmlns:a16="http://schemas.microsoft.com/office/drawing/2014/main" id="{4E56B4F9-A27C-2E42-BD9B-6477D43ED256}"/>
              </a:ext>
            </a:extLst>
          </p:cNvPr>
          <p:cNvSpPr txBox="1"/>
          <p:nvPr/>
        </p:nvSpPr>
        <p:spPr>
          <a:xfrm>
            <a:off x="6601961" y="627815"/>
            <a:ext cx="241742" cy="174407"/>
          </a:xfrm>
          <a:prstGeom prst="rect">
            <a:avLst/>
          </a:prstGeom>
          <a:noFill/>
        </p:spPr>
        <p:txBody>
          <a:bodyPr wrap="square" rtlCol="0">
            <a:spAutoFit/>
          </a:bodyPr>
          <a:lstStyle/>
          <a:p>
            <a:r>
              <a:rPr lang="en-US" sz="800" baseline="30000" dirty="0">
                <a:solidFill>
                  <a:schemeClr val="bg1"/>
                </a:solidFill>
              </a:rPr>
              <a:t>8</a:t>
            </a:r>
          </a:p>
        </p:txBody>
      </p:sp>
    </p:spTree>
    <p:extLst>
      <p:ext uri="{BB962C8B-B14F-4D97-AF65-F5344CB8AC3E}">
        <p14:creationId xmlns:p14="http://schemas.microsoft.com/office/powerpoint/2010/main" val="118222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571"/>
        <p:cNvGrpSpPr/>
        <p:nvPr/>
      </p:nvGrpSpPr>
      <p:grpSpPr>
        <a:xfrm>
          <a:off x="0" y="0"/>
          <a:ext cx="0" cy="0"/>
          <a:chOff x="0" y="0"/>
          <a:chExt cx="0" cy="0"/>
        </a:xfrm>
      </p:grpSpPr>
      <p:sp>
        <p:nvSpPr>
          <p:cNvPr id="572" name="Google Shape;572;p44"/>
          <p:cNvSpPr txBox="1">
            <a:spLocks noGrp="1"/>
          </p:cNvSpPr>
          <p:nvPr>
            <p:ph type="title"/>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dirty="0"/>
              <a:t>Competitor Matrix</a:t>
            </a:r>
            <a:endParaRPr sz="1200" dirty="0"/>
          </a:p>
        </p:txBody>
      </p:sp>
      <p:sp>
        <p:nvSpPr>
          <p:cNvPr id="573" name="Google Shape;573;p44"/>
          <p:cNvSpPr/>
          <p:nvPr/>
        </p:nvSpPr>
        <p:spPr>
          <a:xfrm>
            <a:off x="467100" y="467100"/>
            <a:ext cx="8209800" cy="4209000"/>
          </a:xfrm>
          <a:prstGeom prst="rect">
            <a:avLst/>
          </a:prstGeom>
          <a:no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4" name="Google Shape;574;p44"/>
          <p:cNvGrpSpPr/>
          <p:nvPr/>
        </p:nvGrpSpPr>
        <p:grpSpPr>
          <a:xfrm>
            <a:off x="638150" y="467111"/>
            <a:ext cx="7867750" cy="4209098"/>
            <a:chOff x="638138" y="467100"/>
            <a:chExt cx="7867750" cy="4194000"/>
          </a:xfrm>
        </p:grpSpPr>
        <p:cxnSp>
          <p:nvCxnSpPr>
            <p:cNvPr id="575" name="Google Shape;575;p44"/>
            <p:cNvCxnSpPr/>
            <p:nvPr/>
          </p:nvCxnSpPr>
          <p:spPr>
            <a:xfrm>
              <a:off x="6381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76" name="Google Shape;576;p44"/>
            <p:cNvCxnSpPr/>
            <p:nvPr/>
          </p:nvCxnSpPr>
          <p:spPr>
            <a:xfrm>
              <a:off x="8091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77" name="Google Shape;577;p44"/>
            <p:cNvCxnSpPr/>
            <p:nvPr/>
          </p:nvCxnSpPr>
          <p:spPr>
            <a:xfrm>
              <a:off x="9802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78" name="Google Shape;578;p44"/>
            <p:cNvCxnSpPr/>
            <p:nvPr/>
          </p:nvCxnSpPr>
          <p:spPr>
            <a:xfrm>
              <a:off x="11512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79" name="Google Shape;579;p44"/>
            <p:cNvCxnSpPr/>
            <p:nvPr/>
          </p:nvCxnSpPr>
          <p:spPr>
            <a:xfrm>
              <a:off x="132228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0" name="Google Shape;580;p44"/>
            <p:cNvCxnSpPr/>
            <p:nvPr/>
          </p:nvCxnSpPr>
          <p:spPr>
            <a:xfrm>
              <a:off x="149332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1" name="Google Shape;581;p44"/>
            <p:cNvCxnSpPr/>
            <p:nvPr/>
          </p:nvCxnSpPr>
          <p:spPr>
            <a:xfrm>
              <a:off x="16643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2" name="Google Shape;582;p44"/>
            <p:cNvCxnSpPr/>
            <p:nvPr/>
          </p:nvCxnSpPr>
          <p:spPr>
            <a:xfrm>
              <a:off x="183540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3" name="Google Shape;583;p44"/>
            <p:cNvCxnSpPr/>
            <p:nvPr/>
          </p:nvCxnSpPr>
          <p:spPr>
            <a:xfrm>
              <a:off x="20064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4" name="Google Shape;584;p44"/>
            <p:cNvCxnSpPr/>
            <p:nvPr/>
          </p:nvCxnSpPr>
          <p:spPr>
            <a:xfrm>
              <a:off x="21774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5" name="Google Shape;585;p44"/>
            <p:cNvCxnSpPr/>
            <p:nvPr/>
          </p:nvCxnSpPr>
          <p:spPr>
            <a:xfrm>
              <a:off x="23485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6" name="Google Shape;586;p44"/>
            <p:cNvCxnSpPr/>
            <p:nvPr/>
          </p:nvCxnSpPr>
          <p:spPr>
            <a:xfrm>
              <a:off x="25195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7" name="Google Shape;587;p44"/>
            <p:cNvCxnSpPr/>
            <p:nvPr/>
          </p:nvCxnSpPr>
          <p:spPr>
            <a:xfrm>
              <a:off x="269058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8" name="Google Shape;588;p44"/>
            <p:cNvCxnSpPr/>
            <p:nvPr/>
          </p:nvCxnSpPr>
          <p:spPr>
            <a:xfrm>
              <a:off x="286162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89" name="Google Shape;589;p44"/>
            <p:cNvCxnSpPr/>
            <p:nvPr/>
          </p:nvCxnSpPr>
          <p:spPr>
            <a:xfrm>
              <a:off x="30326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0" name="Google Shape;590;p44"/>
            <p:cNvCxnSpPr/>
            <p:nvPr/>
          </p:nvCxnSpPr>
          <p:spPr>
            <a:xfrm>
              <a:off x="320370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1" name="Google Shape;591;p44"/>
            <p:cNvCxnSpPr/>
            <p:nvPr/>
          </p:nvCxnSpPr>
          <p:spPr>
            <a:xfrm>
              <a:off x="33747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2" name="Google Shape;592;p44"/>
            <p:cNvCxnSpPr/>
            <p:nvPr/>
          </p:nvCxnSpPr>
          <p:spPr>
            <a:xfrm>
              <a:off x="35457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3" name="Google Shape;593;p44"/>
            <p:cNvCxnSpPr/>
            <p:nvPr/>
          </p:nvCxnSpPr>
          <p:spPr>
            <a:xfrm>
              <a:off x="37168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4" name="Google Shape;594;p44"/>
            <p:cNvCxnSpPr/>
            <p:nvPr/>
          </p:nvCxnSpPr>
          <p:spPr>
            <a:xfrm>
              <a:off x="38878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5" name="Google Shape;595;p44"/>
            <p:cNvCxnSpPr/>
            <p:nvPr/>
          </p:nvCxnSpPr>
          <p:spPr>
            <a:xfrm>
              <a:off x="405888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6" name="Google Shape;596;p44"/>
            <p:cNvCxnSpPr/>
            <p:nvPr/>
          </p:nvCxnSpPr>
          <p:spPr>
            <a:xfrm>
              <a:off x="422992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7" name="Google Shape;597;p44"/>
            <p:cNvCxnSpPr/>
            <p:nvPr/>
          </p:nvCxnSpPr>
          <p:spPr>
            <a:xfrm>
              <a:off x="44009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8" name="Google Shape;598;p44"/>
            <p:cNvCxnSpPr/>
            <p:nvPr/>
          </p:nvCxnSpPr>
          <p:spPr>
            <a:xfrm>
              <a:off x="47430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599" name="Google Shape;599;p44"/>
            <p:cNvCxnSpPr/>
            <p:nvPr/>
          </p:nvCxnSpPr>
          <p:spPr>
            <a:xfrm>
              <a:off x="491410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0" name="Google Shape;600;p44"/>
            <p:cNvCxnSpPr/>
            <p:nvPr/>
          </p:nvCxnSpPr>
          <p:spPr>
            <a:xfrm>
              <a:off x="50851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1" name="Google Shape;601;p44"/>
            <p:cNvCxnSpPr/>
            <p:nvPr/>
          </p:nvCxnSpPr>
          <p:spPr>
            <a:xfrm>
              <a:off x="52561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2" name="Google Shape;602;p44"/>
            <p:cNvCxnSpPr/>
            <p:nvPr/>
          </p:nvCxnSpPr>
          <p:spPr>
            <a:xfrm>
              <a:off x="54272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3" name="Google Shape;603;p44"/>
            <p:cNvCxnSpPr/>
            <p:nvPr/>
          </p:nvCxnSpPr>
          <p:spPr>
            <a:xfrm>
              <a:off x="55982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4" name="Google Shape;604;p44"/>
            <p:cNvCxnSpPr/>
            <p:nvPr/>
          </p:nvCxnSpPr>
          <p:spPr>
            <a:xfrm>
              <a:off x="576928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5" name="Google Shape;605;p44"/>
            <p:cNvCxnSpPr/>
            <p:nvPr/>
          </p:nvCxnSpPr>
          <p:spPr>
            <a:xfrm>
              <a:off x="594032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6" name="Google Shape;606;p44"/>
            <p:cNvCxnSpPr/>
            <p:nvPr/>
          </p:nvCxnSpPr>
          <p:spPr>
            <a:xfrm>
              <a:off x="61113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7" name="Google Shape;607;p44"/>
            <p:cNvCxnSpPr/>
            <p:nvPr/>
          </p:nvCxnSpPr>
          <p:spPr>
            <a:xfrm>
              <a:off x="628240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8" name="Google Shape;608;p44"/>
            <p:cNvCxnSpPr/>
            <p:nvPr/>
          </p:nvCxnSpPr>
          <p:spPr>
            <a:xfrm>
              <a:off x="64534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09" name="Google Shape;609;p44"/>
            <p:cNvCxnSpPr/>
            <p:nvPr/>
          </p:nvCxnSpPr>
          <p:spPr>
            <a:xfrm>
              <a:off x="66244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0" name="Google Shape;610;p44"/>
            <p:cNvCxnSpPr/>
            <p:nvPr/>
          </p:nvCxnSpPr>
          <p:spPr>
            <a:xfrm>
              <a:off x="67955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1" name="Google Shape;611;p44"/>
            <p:cNvCxnSpPr/>
            <p:nvPr/>
          </p:nvCxnSpPr>
          <p:spPr>
            <a:xfrm>
              <a:off x="69665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2" name="Google Shape;612;p44"/>
            <p:cNvCxnSpPr/>
            <p:nvPr/>
          </p:nvCxnSpPr>
          <p:spPr>
            <a:xfrm>
              <a:off x="713758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3" name="Google Shape;613;p44"/>
            <p:cNvCxnSpPr/>
            <p:nvPr/>
          </p:nvCxnSpPr>
          <p:spPr>
            <a:xfrm>
              <a:off x="730862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4" name="Google Shape;614;p44"/>
            <p:cNvCxnSpPr/>
            <p:nvPr/>
          </p:nvCxnSpPr>
          <p:spPr>
            <a:xfrm>
              <a:off x="747966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5" name="Google Shape;615;p44"/>
            <p:cNvCxnSpPr/>
            <p:nvPr/>
          </p:nvCxnSpPr>
          <p:spPr>
            <a:xfrm>
              <a:off x="765070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6" name="Google Shape;616;p44"/>
            <p:cNvCxnSpPr/>
            <p:nvPr/>
          </p:nvCxnSpPr>
          <p:spPr>
            <a:xfrm>
              <a:off x="7821738"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7" name="Google Shape;617;p44"/>
            <p:cNvCxnSpPr/>
            <p:nvPr/>
          </p:nvCxnSpPr>
          <p:spPr>
            <a:xfrm>
              <a:off x="7992775"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8" name="Google Shape;618;p44"/>
            <p:cNvCxnSpPr/>
            <p:nvPr/>
          </p:nvCxnSpPr>
          <p:spPr>
            <a:xfrm>
              <a:off x="8163813"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19" name="Google Shape;619;p44"/>
            <p:cNvCxnSpPr/>
            <p:nvPr/>
          </p:nvCxnSpPr>
          <p:spPr>
            <a:xfrm>
              <a:off x="8334850" y="46710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0" name="Google Shape;620;p44"/>
            <p:cNvCxnSpPr/>
            <p:nvPr/>
          </p:nvCxnSpPr>
          <p:spPr>
            <a:xfrm>
              <a:off x="8505888" y="467100"/>
              <a:ext cx="0" cy="4194000"/>
            </a:xfrm>
            <a:prstGeom prst="straightConnector1">
              <a:avLst/>
            </a:prstGeom>
            <a:noFill/>
            <a:ln w="9525" cap="flat" cmpd="sng">
              <a:solidFill>
                <a:srgbClr val="D9EAD3"/>
              </a:solidFill>
              <a:prstDash val="solid"/>
              <a:round/>
              <a:headEnd type="none" w="med" len="med"/>
              <a:tailEnd type="none" w="med" len="med"/>
            </a:ln>
          </p:spPr>
        </p:cxnSp>
      </p:grpSp>
      <p:sp>
        <p:nvSpPr>
          <p:cNvPr id="621" name="Google Shape;621;p4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dirty="0"/>
          </a:p>
        </p:txBody>
      </p:sp>
      <p:grpSp>
        <p:nvGrpSpPr>
          <p:cNvPr id="622" name="Google Shape;622;p44"/>
          <p:cNvGrpSpPr/>
          <p:nvPr/>
        </p:nvGrpSpPr>
        <p:grpSpPr>
          <a:xfrm>
            <a:off x="467107" y="642473"/>
            <a:ext cx="8209755" cy="3858239"/>
            <a:chOff x="467088" y="642474"/>
            <a:chExt cx="4194000" cy="3858239"/>
          </a:xfrm>
        </p:grpSpPr>
        <p:cxnSp>
          <p:nvCxnSpPr>
            <p:cNvPr id="623" name="Google Shape;623;p44"/>
            <p:cNvCxnSpPr/>
            <p:nvPr/>
          </p:nvCxnSpPr>
          <p:spPr>
            <a:xfrm>
              <a:off x="2564088" y="-1454526"/>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4" name="Google Shape;624;p44"/>
            <p:cNvCxnSpPr/>
            <p:nvPr/>
          </p:nvCxnSpPr>
          <p:spPr>
            <a:xfrm>
              <a:off x="2564088" y="-1279151"/>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5" name="Google Shape;625;p44"/>
            <p:cNvCxnSpPr/>
            <p:nvPr/>
          </p:nvCxnSpPr>
          <p:spPr>
            <a:xfrm>
              <a:off x="2564088" y="-1103777"/>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6" name="Google Shape;626;p44"/>
            <p:cNvCxnSpPr/>
            <p:nvPr/>
          </p:nvCxnSpPr>
          <p:spPr>
            <a:xfrm>
              <a:off x="2564088" y="-928402"/>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7" name="Google Shape;627;p44"/>
            <p:cNvCxnSpPr/>
            <p:nvPr/>
          </p:nvCxnSpPr>
          <p:spPr>
            <a:xfrm>
              <a:off x="2564088" y="-753028"/>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8" name="Google Shape;628;p44"/>
            <p:cNvCxnSpPr/>
            <p:nvPr/>
          </p:nvCxnSpPr>
          <p:spPr>
            <a:xfrm>
              <a:off x="2564088" y="-577653"/>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29" name="Google Shape;629;p44"/>
            <p:cNvCxnSpPr/>
            <p:nvPr/>
          </p:nvCxnSpPr>
          <p:spPr>
            <a:xfrm>
              <a:off x="2564088" y="-402279"/>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0" name="Google Shape;630;p44"/>
            <p:cNvCxnSpPr/>
            <p:nvPr/>
          </p:nvCxnSpPr>
          <p:spPr>
            <a:xfrm>
              <a:off x="2564088" y="-226904"/>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1" name="Google Shape;631;p44"/>
            <p:cNvCxnSpPr/>
            <p:nvPr/>
          </p:nvCxnSpPr>
          <p:spPr>
            <a:xfrm>
              <a:off x="2564088" y="-5153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2" name="Google Shape;632;p44"/>
            <p:cNvCxnSpPr/>
            <p:nvPr/>
          </p:nvCxnSpPr>
          <p:spPr>
            <a:xfrm>
              <a:off x="2564088" y="123845"/>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3" name="Google Shape;633;p44"/>
            <p:cNvCxnSpPr/>
            <p:nvPr/>
          </p:nvCxnSpPr>
          <p:spPr>
            <a:xfrm>
              <a:off x="2564088" y="299219"/>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4" name="Google Shape;634;p44"/>
            <p:cNvCxnSpPr/>
            <p:nvPr/>
          </p:nvCxnSpPr>
          <p:spPr>
            <a:xfrm>
              <a:off x="2564088" y="649968"/>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5" name="Google Shape;635;p44"/>
            <p:cNvCxnSpPr/>
            <p:nvPr/>
          </p:nvCxnSpPr>
          <p:spPr>
            <a:xfrm>
              <a:off x="2564088" y="825343"/>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6" name="Google Shape;636;p44"/>
            <p:cNvCxnSpPr/>
            <p:nvPr/>
          </p:nvCxnSpPr>
          <p:spPr>
            <a:xfrm>
              <a:off x="2564088" y="1000717"/>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7" name="Google Shape;637;p44"/>
            <p:cNvCxnSpPr/>
            <p:nvPr/>
          </p:nvCxnSpPr>
          <p:spPr>
            <a:xfrm>
              <a:off x="2564088" y="1176092"/>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8" name="Google Shape;638;p44"/>
            <p:cNvCxnSpPr/>
            <p:nvPr/>
          </p:nvCxnSpPr>
          <p:spPr>
            <a:xfrm>
              <a:off x="2564088" y="1351466"/>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39" name="Google Shape;639;p44"/>
            <p:cNvCxnSpPr/>
            <p:nvPr/>
          </p:nvCxnSpPr>
          <p:spPr>
            <a:xfrm>
              <a:off x="2564088" y="1526841"/>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40" name="Google Shape;640;p44"/>
            <p:cNvCxnSpPr/>
            <p:nvPr/>
          </p:nvCxnSpPr>
          <p:spPr>
            <a:xfrm>
              <a:off x="2564088" y="1702215"/>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41" name="Google Shape;641;p44"/>
            <p:cNvCxnSpPr/>
            <p:nvPr/>
          </p:nvCxnSpPr>
          <p:spPr>
            <a:xfrm>
              <a:off x="2564088" y="1877590"/>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42" name="Google Shape;642;p44"/>
            <p:cNvCxnSpPr/>
            <p:nvPr/>
          </p:nvCxnSpPr>
          <p:spPr>
            <a:xfrm>
              <a:off x="2564088" y="2052964"/>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43" name="Google Shape;643;p44"/>
            <p:cNvCxnSpPr/>
            <p:nvPr/>
          </p:nvCxnSpPr>
          <p:spPr>
            <a:xfrm>
              <a:off x="2564088" y="2228339"/>
              <a:ext cx="0" cy="4194000"/>
            </a:xfrm>
            <a:prstGeom prst="straightConnector1">
              <a:avLst/>
            </a:prstGeom>
            <a:noFill/>
            <a:ln w="9525" cap="flat" cmpd="sng">
              <a:solidFill>
                <a:srgbClr val="D9EAD3"/>
              </a:solidFill>
              <a:prstDash val="solid"/>
              <a:round/>
              <a:headEnd type="none" w="med" len="med"/>
              <a:tailEnd type="none" w="med" len="med"/>
            </a:ln>
          </p:spPr>
        </p:cxnSp>
        <p:cxnSp>
          <p:nvCxnSpPr>
            <p:cNvPr id="644" name="Google Shape;644;p44"/>
            <p:cNvCxnSpPr/>
            <p:nvPr/>
          </p:nvCxnSpPr>
          <p:spPr>
            <a:xfrm>
              <a:off x="2564088" y="2403713"/>
              <a:ext cx="0" cy="4194000"/>
            </a:xfrm>
            <a:prstGeom prst="straightConnector1">
              <a:avLst/>
            </a:prstGeom>
            <a:noFill/>
            <a:ln w="9525" cap="flat" cmpd="sng">
              <a:solidFill>
                <a:srgbClr val="D9EAD3"/>
              </a:solidFill>
              <a:prstDash val="solid"/>
              <a:round/>
              <a:headEnd type="none" w="med" len="med"/>
              <a:tailEnd type="none" w="med" len="med"/>
            </a:ln>
          </p:spPr>
        </p:cxnSp>
      </p:grpSp>
      <p:cxnSp>
        <p:nvCxnSpPr>
          <p:cNvPr id="645" name="Google Shape;645;p44"/>
          <p:cNvCxnSpPr/>
          <p:nvPr/>
        </p:nvCxnSpPr>
        <p:spPr>
          <a:xfrm>
            <a:off x="4572000" y="467100"/>
            <a:ext cx="0" cy="4209000"/>
          </a:xfrm>
          <a:prstGeom prst="straightConnector1">
            <a:avLst/>
          </a:prstGeom>
          <a:noFill/>
          <a:ln w="19050" cap="flat" cmpd="sng">
            <a:solidFill>
              <a:schemeClr val="lt1"/>
            </a:solidFill>
            <a:prstDash val="solid"/>
            <a:round/>
            <a:headEnd type="triangle" w="sm" len="sm"/>
            <a:tailEnd type="triangle" w="sm" len="sm"/>
          </a:ln>
        </p:spPr>
      </p:cxnSp>
      <p:cxnSp>
        <p:nvCxnSpPr>
          <p:cNvPr id="646" name="Google Shape;646;p44"/>
          <p:cNvCxnSpPr/>
          <p:nvPr/>
        </p:nvCxnSpPr>
        <p:spPr>
          <a:xfrm>
            <a:off x="467100" y="2571600"/>
            <a:ext cx="8209800" cy="0"/>
          </a:xfrm>
          <a:prstGeom prst="straightConnector1">
            <a:avLst/>
          </a:prstGeom>
          <a:noFill/>
          <a:ln w="19050" cap="flat" cmpd="sng">
            <a:solidFill>
              <a:schemeClr val="lt1"/>
            </a:solidFill>
            <a:prstDash val="solid"/>
            <a:round/>
            <a:headEnd type="triangle" w="sm" len="sm"/>
            <a:tailEnd type="triangle" w="sm" len="sm"/>
          </a:ln>
        </p:spPr>
      </p:cxnSp>
      <p:sp>
        <p:nvSpPr>
          <p:cNvPr id="647" name="Google Shape;6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IBM Plex Sans Condensed"/>
                <a:ea typeface="IBM Plex Sans Condensed"/>
                <a:cs typeface="IBM Plex Sans Condensed"/>
                <a:sym typeface="IBM Plex Sans Condensed"/>
              </a:rPr>
              <a:t>LOW VALUE 1</a:t>
            </a:r>
            <a:endParaRPr sz="800" dirty="0">
              <a:solidFill>
                <a:schemeClr val="lt1"/>
              </a:solidFill>
              <a:latin typeface="IBM Plex Sans Condensed"/>
              <a:ea typeface="IBM Plex Sans Condensed"/>
              <a:cs typeface="IBM Plex Sans Condensed"/>
              <a:sym typeface="IBM Plex Sans Condensed"/>
            </a:endParaRPr>
          </a:p>
        </p:txBody>
      </p:sp>
      <p:sp>
        <p:nvSpPr>
          <p:cNvPr id="648" name="Google Shape;6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IBM Plex Sans Condensed"/>
                <a:ea typeface="IBM Plex Sans Condensed"/>
                <a:cs typeface="IBM Plex Sans Condensed"/>
                <a:sym typeface="IBM Plex Sans Condensed"/>
              </a:rPr>
              <a:t>HIGH VALUE 1</a:t>
            </a:r>
            <a:endParaRPr sz="800" dirty="0">
              <a:solidFill>
                <a:schemeClr val="lt1"/>
              </a:solidFill>
              <a:latin typeface="IBM Plex Sans Condensed"/>
              <a:ea typeface="IBM Plex Sans Condensed"/>
              <a:cs typeface="IBM Plex Sans Condensed"/>
              <a:sym typeface="IBM Plex Sans Condensed"/>
            </a:endParaRPr>
          </a:p>
        </p:txBody>
      </p:sp>
      <p:sp>
        <p:nvSpPr>
          <p:cNvPr id="649" name="Google Shape;6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IBM Plex Sans Condensed"/>
                <a:ea typeface="IBM Plex Sans Condensed"/>
                <a:cs typeface="IBM Plex Sans Condensed"/>
                <a:sym typeface="IBM Plex Sans Condensed"/>
              </a:rPr>
              <a:t>LOW VALUE 2</a:t>
            </a:r>
            <a:endParaRPr sz="800" dirty="0">
              <a:solidFill>
                <a:schemeClr val="lt1"/>
              </a:solidFill>
              <a:latin typeface="IBM Plex Sans Condensed"/>
              <a:ea typeface="IBM Plex Sans Condensed"/>
              <a:cs typeface="IBM Plex Sans Condensed"/>
              <a:sym typeface="IBM Plex Sans Condensed"/>
            </a:endParaRPr>
          </a:p>
        </p:txBody>
      </p:sp>
      <p:sp>
        <p:nvSpPr>
          <p:cNvPr id="650" name="Google Shape;6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IBM Plex Sans Condensed"/>
                <a:ea typeface="IBM Plex Sans Condensed"/>
                <a:cs typeface="IBM Plex Sans Condensed"/>
                <a:sym typeface="IBM Plex Sans Condensed"/>
              </a:rPr>
              <a:t>HIGH VALUE 2</a:t>
            </a:r>
            <a:endParaRPr sz="800" dirty="0">
              <a:solidFill>
                <a:schemeClr val="lt1"/>
              </a:solidFill>
              <a:latin typeface="IBM Plex Sans Condensed"/>
              <a:ea typeface="IBM Plex Sans Condensed"/>
              <a:cs typeface="IBM Plex Sans Condensed"/>
              <a:sym typeface="IBM Plex Sans Condensed"/>
            </a:endParaRPr>
          </a:p>
        </p:txBody>
      </p:sp>
      <p:sp>
        <p:nvSpPr>
          <p:cNvPr id="651" name="Google Shape;651;p44"/>
          <p:cNvSpPr/>
          <p:nvPr/>
        </p:nvSpPr>
        <p:spPr>
          <a:xfrm>
            <a:off x="4960162" y="1450300"/>
            <a:ext cx="1000200" cy="1000200"/>
          </a:xfrm>
          <a:prstGeom prst="ellipse">
            <a:avLst/>
          </a:pr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0" tIns="0" rIns="0" bIns="0" anchor="ctr" anchorCtr="0">
            <a:noAutofit/>
          </a:bodyPr>
          <a:lstStyle/>
          <a:p>
            <a:pPr lvl="0" algn="ctr"/>
            <a:r>
              <a:rPr lang="en-GB" sz="800" dirty="0" err="1">
                <a:solidFill>
                  <a:schemeClr val="lt1"/>
                </a:solidFill>
                <a:latin typeface="IBM Plex Sans Condensed"/>
                <a:ea typeface="IBM Plex Sans Condensed"/>
                <a:cs typeface="IBM Plex Sans Condensed"/>
                <a:sym typeface="IBM Plex Sans Condensed"/>
              </a:rPr>
              <a:t>Tabnine</a:t>
            </a:r>
            <a:endParaRPr sz="800" dirty="0">
              <a:solidFill>
                <a:schemeClr val="lt1"/>
              </a:solidFill>
              <a:latin typeface="IBM Plex Sans Condensed"/>
              <a:ea typeface="IBM Plex Sans Condensed"/>
              <a:cs typeface="IBM Plex Sans Condensed"/>
              <a:sym typeface="IBM Plex Sans Condensed"/>
            </a:endParaRPr>
          </a:p>
        </p:txBody>
      </p:sp>
      <p:sp>
        <p:nvSpPr>
          <p:cNvPr id="652" name="Google Shape;652;p44"/>
          <p:cNvSpPr/>
          <p:nvPr/>
        </p:nvSpPr>
        <p:spPr>
          <a:xfrm>
            <a:off x="1806751" y="3711963"/>
            <a:ext cx="876000" cy="876000"/>
          </a:xfrm>
          <a:prstGeom prst="ellipse">
            <a:avLst/>
          </a:prstGeom>
          <a:gradFill>
            <a:gsLst>
              <a:gs pos="0">
                <a:srgbClr val="FFE659"/>
              </a:gs>
              <a:gs pos="58000">
                <a:schemeClr val="accent4"/>
              </a:gs>
              <a:gs pos="100000">
                <a:schemeClr val="accent4"/>
              </a:gs>
            </a:gsLst>
            <a:path path="circle">
              <a:fillToRect l="100000" t="100000"/>
            </a:path>
            <a:tileRect r="-100000" b="-100000"/>
          </a:gradFill>
          <a:ln>
            <a:noFill/>
          </a:ln>
        </p:spPr>
        <p:txBody>
          <a:bodyPr spcFirstLastPara="1" wrap="square" lIns="0" tIns="0" rIns="0" bIns="0" anchor="ctr" anchorCtr="0">
            <a:noAutofit/>
          </a:bodyPr>
          <a:lstStyle/>
          <a:p>
            <a:pPr algn="ctr"/>
            <a:r>
              <a:rPr lang="en-GB" sz="800" dirty="0">
                <a:solidFill>
                  <a:schemeClr val="lt1"/>
                </a:solidFill>
                <a:latin typeface="IBM Plex Sans Condensed"/>
                <a:ea typeface="IBM Plex Sans Condensed"/>
                <a:cs typeface="IBM Plex Sans Condensed"/>
                <a:sym typeface="IBM Plex Sans Condensed"/>
              </a:rPr>
              <a:t>GPT-Code-</a:t>
            </a:r>
            <a:r>
              <a:rPr lang="en-GB" sz="800" dirty="0" err="1">
                <a:solidFill>
                  <a:schemeClr val="lt1"/>
                </a:solidFill>
                <a:latin typeface="IBM Plex Sans Condensed"/>
                <a:ea typeface="IBM Plex Sans Condensed"/>
                <a:cs typeface="IBM Plex Sans Condensed"/>
                <a:sym typeface="IBM Plex Sans Condensed"/>
              </a:rPr>
              <a:t>Clippy</a:t>
            </a:r>
            <a:endParaRPr sz="800" dirty="0">
              <a:solidFill>
                <a:schemeClr val="lt1"/>
              </a:solidFill>
              <a:latin typeface="IBM Plex Sans Condensed"/>
              <a:ea typeface="IBM Plex Sans Condensed"/>
              <a:cs typeface="IBM Plex Sans Condensed"/>
              <a:sym typeface="IBM Plex Sans Condensed"/>
            </a:endParaRPr>
          </a:p>
        </p:txBody>
      </p:sp>
      <p:sp>
        <p:nvSpPr>
          <p:cNvPr id="653" name="Google Shape;653;p44"/>
          <p:cNvSpPr/>
          <p:nvPr/>
        </p:nvSpPr>
        <p:spPr>
          <a:xfrm>
            <a:off x="506256" y="3830775"/>
            <a:ext cx="730500" cy="730500"/>
          </a:xfrm>
          <a:prstGeom prst="ellipse">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0" tIns="0" rIns="0" bIns="0" anchor="ctr" anchorCtr="0">
            <a:noAutofit/>
          </a:bodyPr>
          <a:lstStyle/>
          <a:p>
            <a:pPr algn="ctr"/>
            <a:r>
              <a:rPr lang="en-GB" sz="800" dirty="0">
                <a:solidFill>
                  <a:schemeClr val="lt1"/>
                </a:solidFill>
                <a:latin typeface="IBM Plex Sans Condensed"/>
                <a:ea typeface="IBM Plex Sans Condensed"/>
                <a:cs typeface="IBM Plex Sans Condensed"/>
                <a:sym typeface="IBM Plex Sans Condensed"/>
              </a:rPr>
              <a:t>Captain Stack</a:t>
            </a:r>
          </a:p>
          <a:p>
            <a:pPr algn="ctr"/>
            <a:endParaRPr sz="800" dirty="0">
              <a:solidFill>
                <a:schemeClr val="lt1"/>
              </a:solidFill>
              <a:latin typeface="IBM Plex Sans Condensed"/>
              <a:ea typeface="IBM Plex Sans Condensed"/>
              <a:cs typeface="IBM Plex Sans Condensed"/>
              <a:sym typeface="IBM Plex Sans Condensed"/>
            </a:endParaRPr>
          </a:p>
        </p:txBody>
      </p:sp>
      <p:sp>
        <p:nvSpPr>
          <p:cNvPr id="654" name="Google Shape;654;p44"/>
          <p:cNvSpPr/>
          <p:nvPr/>
        </p:nvSpPr>
        <p:spPr>
          <a:xfrm>
            <a:off x="2726510" y="3799214"/>
            <a:ext cx="730500" cy="730500"/>
          </a:xfrm>
          <a:prstGeom prst="ellipse">
            <a:avLst/>
          </a:prstGeom>
          <a:gradFill>
            <a:gsLst>
              <a:gs pos="0">
                <a:schemeClr val="lt2"/>
              </a:gs>
              <a:gs pos="58000">
                <a:schemeClr val="dk2"/>
              </a:gs>
              <a:gs pos="100000">
                <a:schemeClr val="dk2"/>
              </a:gs>
            </a:gsLst>
            <a:path path="circle">
              <a:fillToRect l="100000" t="100000"/>
            </a:path>
            <a:tileRect r="-100000" b="-100000"/>
          </a:gradFill>
          <a:ln>
            <a:noFill/>
          </a:ln>
        </p:spPr>
        <p:txBody>
          <a:bodyPr spcFirstLastPara="1" wrap="square" lIns="0" tIns="0" rIns="0" bIns="0" anchor="ctr" anchorCtr="0">
            <a:noAutofit/>
          </a:bodyPr>
          <a:lstStyle/>
          <a:p>
            <a:pPr algn="ctr"/>
            <a:r>
              <a:rPr lang="en-GB" sz="800" dirty="0">
                <a:solidFill>
                  <a:schemeClr val="lt1"/>
                </a:solidFill>
                <a:latin typeface="IBM Plex Sans Condensed"/>
                <a:ea typeface="IBM Plex Sans Condensed"/>
                <a:cs typeface="IBM Plex Sans Condensed"/>
                <a:sym typeface="IBM Plex Sans Condensed"/>
              </a:rPr>
              <a:t>Second Mate</a:t>
            </a:r>
            <a:endParaRPr sz="800" dirty="0">
              <a:solidFill>
                <a:schemeClr val="lt1"/>
              </a:solidFill>
              <a:latin typeface="IBM Plex Sans Condensed"/>
              <a:ea typeface="IBM Plex Sans Condensed"/>
              <a:cs typeface="IBM Plex Sans Condensed"/>
              <a:sym typeface="IBM Plex Sans Condensed"/>
            </a:endParaRPr>
          </a:p>
        </p:txBody>
      </p:sp>
      <p:sp>
        <p:nvSpPr>
          <p:cNvPr id="655" name="Google Shape;655;p44"/>
          <p:cNvSpPr/>
          <p:nvPr/>
        </p:nvSpPr>
        <p:spPr>
          <a:xfrm>
            <a:off x="3535362" y="3719442"/>
            <a:ext cx="876000" cy="876000"/>
          </a:xfrm>
          <a:prstGeom prst="ellipse">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0" tIns="0" rIns="0" bIns="0" anchor="ctr" anchorCtr="0">
            <a:noAutofit/>
          </a:bodyPr>
          <a:lstStyle/>
          <a:p>
            <a:pPr algn="ctr"/>
            <a:r>
              <a:rPr lang="en-GB" sz="800" dirty="0" err="1">
                <a:solidFill>
                  <a:schemeClr val="lt1"/>
                </a:solidFill>
                <a:latin typeface="IBM Plex Sans Condensed"/>
                <a:ea typeface="IBM Plex Sans Condensed"/>
                <a:cs typeface="IBM Plex Sans Condensed"/>
                <a:sym typeface="IBM Plex Sans Condensed"/>
              </a:rPr>
              <a:t>Asm</a:t>
            </a:r>
            <a:r>
              <a:rPr lang="en-GB" sz="800" dirty="0">
                <a:solidFill>
                  <a:schemeClr val="lt1"/>
                </a:solidFill>
                <a:latin typeface="IBM Plex Sans Condensed"/>
                <a:ea typeface="IBM Plex Sans Condensed"/>
                <a:cs typeface="IBM Plex Sans Condensed"/>
                <a:sym typeface="IBM Plex Sans Condensed"/>
              </a:rPr>
              <a:t>-Dude</a:t>
            </a:r>
          </a:p>
          <a:p>
            <a:pPr algn="ctr"/>
            <a:br>
              <a:rPr lang="en-GB" sz="800" dirty="0">
                <a:solidFill>
                  <a:schemeClr val="lt1"/>
                </a:solidFill>
                <a:latin typeface="IBM Plex Sans Condensed"/>
                <a:ea typeface="IBM Plex Sans Condensed"/>
                <a:cs typeface="IBM Plex Sans Condensed"/>
                <a:sym typeface="IBM Plex Sans Condensed"/>
              </a:rPr>
            </a:br>
            <a:endParaRPr sz="800" dirty="0">
              <a:solidFill>
                <a:schemeClr val="lt1"/>
              </a:solidFill>
              <a:latin typeface="IBM Plex Sans Condensed"/>
              <a:ea typeface="IBM Plex Sans Condensed"/>
              <a:cs typeface="IBM Plex Sans Condensed"/>
              <a:sym typeface="IBM Plex Sans Condensed"/>
            </a:endParaRPr>
          </a:p>
        </p:txBody>
      </p:sp>
      <p:sp>
        <p:nvSpPr>
          <p:cNvPr id="656" name="Google Shape;656;p44"/>
          <p:cNvSpPr/>
          <p:nvPr/>
        </p:nvSpPr>
        <p:spPr>
          <a:xfrm>
            <a:off x="4768850" y="564625"/>
            <a:ext cx="730500" cy="730500"/>
          </a:xfrm>
          <a:prstGeom prst="ellipse">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0" tIns="0" rIns="0" bIns="0" anchor="ctr" anchorCtr="0">
            <a:noAutofit/>
          </a:bodyPr>
          <a:lstStyle/>
          <a:p>
            <a:pPr algn="ctr"/>
            <a:r>
              <a:rPr lang="en-GB" sz="800" dirty="0">
                <a:solidFill>
                  <a:schemeClr val="lt1"/>
                </a:solidFill>
                <a:latin typeface="IBM Plex Sans Condensed"/>
                <a:ea typeface="IBM Plex Sans Condensed"/>
                <a:cs typeface="IBM Plex Sans Condensed"/>
                <a:sym typeface="IBM Plex Sans Condensed"/>
              </a:rPr>
              <a:t>Kite</a:t>
            </a:r>
            <a:endParaRPr sz="800" dirty="0">
              <a:solidFill>
                <a:schemeClr val="lt1"/>
              </a:solidFill>
              <a:latin typeface="IBM Plex Sans Condensed"/>
              <a:ea typeface="IBM Plex Sans Condensed"/>
              <a:cs typeface="IBM Plex Sans Condensed"/>
              <a:sym typeface="IBM Plex Sans Condensed"/>
            </a:endParaRPr>
          </a:p>
        </p:txBody>
      </p:sp>
      <p:sp>
        <p:nvSpPr>
          <p:cNvPr id="657" name="Google Shape;657;p44"/>
          <p:cNvSpPr/>
          <p:nvPr/>
        </p:nvSpPr>
        <p:spPr>
          <a:xfrm>
            <a:off x="1279563" y="3975505"/>
            <a:ext cx="467100" cy="467100"/>
          </a:xfrm>
          <a:prstGeom prst="ellipse">
            <a:avLst/>
          </a:prstGeom>
          <a:gradFill>
            <a:gsLst>
              <a:gs pos="0">
                <a:schemeClr val="lt2"/>
              </a:gs>
              <a:gs pos="58000">
                <a:schemeClr val="dk2"/>
              </a:gs>
              <a:gs pos="100000">
                <a:schemeClr val="dk2"/>
              </a:gs>
            </a:gsLst>
            <a:path path="circle">
              <a:fillToRect l="100000" t="100000"/>
            </a:path>
            <a:tileRect r="-100000" b="-10000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BM Plex Sans Condensed"/>
                <a:ea typeface="IBM Plex Sans Condensed"/>
                <a:cs typeface="IBM Plex Sans Condensed"/>
                <a:sym typeface="IBM Plex Sans Condensed"/>
              </a:rPr>
              <a:t>Clara</a:t>
            </a:r>
            <a:endParaRPr sz="800" dirty="0">
              <a:solidFill>
                <a:schemeClr val="lt1"/>
              </a:solidFill>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22465 -0.12531 " pathEditMode="relative" ptsTypes="AA">
                                      <p:cBhvr>
                                        <p:cTn id="6" dur="2000" fill="hold"/>
                                        <p:tgtEl>
                                          <p:spTgt spid="65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14653 -0.10216 " pathEditMode="relative" ptsTypes="AA">
                                      <p:cBhvr>
                                        <p:cTn id="8" dur="2000" fill="hold"/>
                                        <p:tgtEl>
                                          <p:spTgt spid="65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4497 -0.60062 " pathEditMode="relative" ptsTypes="AA">
                                      <p:cBhvr>
                                        <p:cTn id="10" dur="2000" fill="hold"/>
                                        <p:tgtEl>
                                          <p:spTgt spid="65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342 -0.5534 " pathEditMode="relative" ptsTypes="AA">
                                      <p:cBhvr>
                                        <p:cTn id="12" dur="2000" fill="hold"/>
                                        <p:tgtEl>
                                          <p:spTgt spid="65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25434 -0.15278 " pathEditMode="relative" ptsTypes="AA">
                                      <p:cBhvr>
                                        <p:cTn id="14" dur="2000" fill="hold"/>
                                        <p:tgtEl>
                                          <p:spTgt spid="65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35277 -0.1037 " pathEditMode="relative" ptsTypes="AA">
                                      <p:cBhvr>
                                        <p:cTn id="16" dur="2000" fill="hold"/>
                                        <p:tgtEl>
                                          <p:spTgt spid="6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animBg="1"/>
      <p:bldP spid="652" grpId="0" animBg="1"/>
      <p:bldP spid="653" grpId="0" animBg="1"/>
      <p:bldP spid="654" grpId="0" animBg="1"/>
      <p:bldP spid="655" grpId="0" animBg="1"/>
      <p:bldP spid="6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sp>
        <p:nvSpPr>
          <p:cNvPr id="81" name="Google Shape;81;p14"/>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p>
            <a:pPr lvl="0"/>
            <a:r>
              <a:rPr lang="en-US" dirty="0"/>
              <a:t>bibliography</a:t>
            </a:r>
            <a:endParaRPr dirty="0"/>
          </a:p>
        </p:txBody>
      </p:sp>
      <p:sp>
        <p:nvSpPr>
          <p:cNvPr id="82" name="Google Shape;82;p14"/>
          <p:cNvSpPr txBox="1">
            <a:spLocks noGrp="1"/>
          </p:cNvSpPr>
          <p:nvPr>
            <p:ph type="subTitle" idx="1"/>
          </p:nvPr>
        </p:nvSpPr>
        <p:spPr>
          <a:xfrm>
            <a:off x="730201" y="3242312"/>
            <a:ext cx="4960500" cy="383700"/>
          </a:xfrm>
          <a:prstGeom prst="rect">
            <a:avLst/>
          </a:prstGeom>
        </p:spPr>
        <p:txBody>
          <a:bodyPr spcFirstLastPara="1" wrap="square" lIns="0" tIns="0" rIns="0" bIns="0" anchor="t" anchorCtr="0">
            <a:noAutofit/>
          </a:bodyPr>
          <a:lstStyle/>
          <a:p>
            <a:r>
              <a:rPr lang="en-GB" b="1" dirty="0"/>
              <a:t>References</a:t>
            </a:r>
            <a:endParaRPr lang="en-GB" dirty="0">
              <a:effectLst/>
            </a:endParaRPr>
          </a:p>
        </p:txBody>
      </p:sp>
      <p:sp>
        <p:nvSpPr>
          <p:cNvPr id="83" name="Google Shape;83;p14"/>
          <p:cNvSpPr/>
          <p:nvPr/>
        </p:nvSpPr>
        <p:spPr>
          <a:xfrm>
            <a:off x="6815202" y="576011"/>
            <a:ext cx="251950" cy="700149"/>
          </a:xfrm>
          <a:prstGeom prst="rect">
            <a:avLst/>
          </a:prstGeom>
        </p:spPr>
        <p:txBody>
          <a:bodyPr>
            <a:prstTxWarp prst="textPlain">
              <a:avLst/>
            </a:prstTxWarp>
          </a:bodyPr>
          <a:lstStyle/>
          <a:p>
            <a:pPr lvl="0" algn="ctr"/>
            <a:r>
              <a:rPr lang="en-US" b="1" i="0" dirty="0">
                <a:ln>
                  <a:noFill/>
                </a:ln>
                <a:solidFill>
                  <a:schemeClr val="accent1"/>
                </a:solidFill>
                <a:latin typeface="Bebas Neue"/>
              </a:rPr>
              <a:t>5</a:t>
            </a:r>
            <a:endParaRPr b="1" i="0" dirty="0">
              <a:ln>
                <a:noFill/>
              </a:ln>
              <a:solidFill>
                <a:schemeClr val="accent1"/>
              </a:solidFill>
              <a:latin typeface="Bebas Neue"/>
            </a:endParaRPr>
          </a:p>
        </p:txBody>
      </p:sp>
      <p:pic>
        <p:nvPicPr>
          <p:cNvPr id="8" name="Google Shape;688;p47">
            <a:extLst>
              <a:ext uri="{FF2B5EF4-FFF2-40B4-BE49-F238E27FC236}">
                <a16:creationId xmlns:a16="http://schemas.microsoft.com/office/drawing/2014/main" id="{9CFDDACD-CD26-DD40-85C0-6EFACBD0DE2A}"/>
              </a:ext>
            </a:extLst>
          </p:cNvPr>
          <p:cNvPicPr preferRelativeResize="0"/>
          <p:nvPr/>
        </p:nvPicPr>
        <p:blipFill>
          <a:blip r:embed="rId4">
            <a:alphaModFix/>
          </a:blip>
          <a:stretch>
            <a:fillRect/>
          </a:stretch>
        </p:blipFill>
        <p:spPr>
          <a:xfrm>
            <a:off x="6109035" y="1380687"/>
            <a:ext cx="2708510" cy="3645016"/>
          </a:xfrm>
          <a:prstGeom prst="rect">
            <a:avLst/>
          </a:prstGeom>
          <a:noFill/>
          <a:ln>
            <a:noFill/>
          </a:ln>
        </p:spPr>
      </p:pic>
      <p:pic>
        <p:nvPicPr>
          <p:cNvPr id="9" name="Google Shape;690;p47">
            <a:extLst>
              <a:ext uri="{FF2B5EF4-FFF2-40B4-BE49-F238E27FC236}">
                <a16:creationId xmlns:a16="http://schemas.microsoft.com/office/drawing/2014/main" id="{49947D07-4CB4-E945-ADA6-59975C715BCD}"/>
              </a:ext>
            </a:extLst>
          </p:cNvPr>
          <p:cNvPicPr preferRelativeResize="0"/>
          <p:nvPr/>
        </p:nvPicPr>
        <p:blipFill>
          <a:blip r:embed="rId5">
            <a:alphaModFix/>
          </a:blip>
          <a:stretch>
            <a:fillRect/>
          </a:stretch>
        </p:blipFill>
        <p:spPr>
          <a:xfrm>
            <a:off x="7342315" y="1972710"/>
            <a:ext cx="241950" cy="170793"/>
          </a:xfrm>
          <a:prstGeom prst="rect">
            <a:avLst/>
          </a:prstGeom>
          <a:noFill/>
          <a:ln>
            <a:noFill/>
          </a:ln>
        </p:spPr>
      </p:pic>
      <p:pic>
        <p:nvPicPr>
          <p:cNvPr id="10" name="Picture 2" descr="GitHub - github/copilot-docs: Documentation for GitHub Copilot">
            <a:extLst>
              <a:ext uri="{FF2B5EF4-FFF2-40B4-BE49-F238E27FC236}">
                <a16:creationId xmlns:a16="http://schemas.microsoft.com/office/drawing/2014/main" id="{6D77D8CF-C105-6C46-B5C1-D748860F3A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6685" y="1804190"/>
            <a:ext cx="634789" cy="50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3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9" name="TextBox 8">
            <a:extLst>
              <a:ext uri="{FF2B5EF4-FFF2-40B4-BE49-F238E27FC236}">
                <a16:creationId xmlns:a16="http://schemas.microsoft.com/office/drawing/2014/main" id="{F58D91C4-1500-B54E-A189-389D136B0EAB}"/>
              </a:ext>
            </a:extLst>
          </p:cNvPr>
          <p:cNvSpPr txBox="1"/>
          <p:nvPr/>
        </p:nvSpPr>
        <p:spPr>
          <a:xfrm>
            <a:off x="151585" y="200483"/>
            <a:ext cx="4488873" cy="569387"/>
          </a:xfrm>
          <a:prstGeom prst="rect">
            <a:avLst/>
          </a:prstGeom>
          <a:noFill/>
        </p:spPr>
        <p:txBody>
          <a:bodyPr wrap="square" rtlCol="0">
            <a:spAutoFit/>
          </a:bodyPr>
          <a:lstStyle/>
          <a:p>
            <a:endParaRPr lang="en-GB" sz="1050" b="1" dirty="0">
              <a:solidFill>
                <a:schemeClr val="bg1"/>
              </a:solidFill>
              <a:latin typeface="IBM Plex Sans" panose="020B0503050203000203" pitchFamily="34" charset="0"/>
            </a:endParaRPr>
          </a:p>
          <a:p>
            <a:endParaRPr lang="en-GB" sz="1050" dirty="0">
              <a:solidFill>
                <a:schemeClr val="bg1"/>
              </a:solidFill>
              <a:latin typeface="IBM Plex Sans" panose="020B0503050203000203" pitchFamily="34" charset="0"/>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sp>
        <p:nvSpPr>
          <p:cNvPr id="2" name="TextBox 1">
            <a:extLst>
              <a:ext uri="{FF2B5EF4-FFF2-40B4-BE49-F238E27FC236}">
                <a16:creationId xmlns:a16="http://schemas.microsoft.com/office/drawing/2014/main" id="{79646A38-20AF-1046-B09A-21DB43E51208}"/>
              </a:ext>
            </a:extLst>
          </p:cNvPr>
          <p:cNvSpPr txBox="1"/>
          <p:nvPr/>
        </p:nvSpPr>
        <p:spPr>
          <a:xfrm>
            <a:off x="437127" y="267390"/>
            <a:ext cx="4696893" cy="6001643"/>
          </a:xfrm>
          <a:prstGeom prst="rect">
            <a:avLst/>
          </a:prstGeom>
          <a:noFill/>
        </p:spPr>
        <p:txBody>
          <a:bodyPr wrap="square" rtlCol="0">
            <a:spAutoFit/>
          </a:bodyPr>
          <a:lstStyle/>
          <a:p>
            <a:r>
              <a:rPr lang="en-GB" b="1" dirty="0">
                <a:solidFill>
                  <a:schemeClr val="bg1"/>
                </a:solidFill>
                <a:latin typeface="IBM Plex Sans" panose="020B0503050203000203" pitchFamily="34" charset="0"/>
                <a:ea typeface="IBM Plex Sans Condensed" panose="020F0502020204030204" pitchFamily="34" charset="0"/>
                <a:cs typeface="IBM Plex Sans Condensed" panose="020F0502020204030204" pitchFamily="34" charset="0"/>
              </a:rPr>
              <a:t>References</a:t>
            </a:r>
          </a:p>
          <a:p>
            <a:endParaRPr lang="en-US" sz="1000" dirty="0">
              <a:solidFill>
                <a:schemeClr val="bg1"/>
              </a:solidFill>
              <a:latin typeface="IBM Plex Sans" panose="020B0503050203000203" pitchFamily="34" charset="0"/>
              <a:hlinkClick r:id="rId3">
                <a:extLst>
                  <a:ext uri="{A12FA001-AC4F-418D-AE19-62706E023703}">
                    <ahyp:hlinkClr xmlns:ahyp="http://schemas.microsoft.com/office/drawing/2018/hyperlinkcolor" val="tx"/>
                  </a:ext>
                </a:extLst>
              </a:hlinkClick>
            </a:endParaRPr>
          </a:p>
          <a:p>
            <a:pPr marL="228600" indent="-228600">
              <a:buFont typeface="+mj-lt"/>
              <a:buAutoNum type="arabicPeriod"/>
            </a:pPr>
            <a:r>
              <a:rPr lang="en-US" sz="1000" dirty="0">
                <a:solidFill>
                  <a:schemeClr val="bg1"/>
                </a:solidFill>
                <a:latin typeface="IBM Plex Sans" panose="020B0503050203000203" pitchFamily="34" charset="0"/>
                <a:hlinkClick r:id="rId3">
                  <a:extLst>
                    <a:ext uri="{A12FA001-AC4F-418D-AE19-62706E023703}">
                      <ahyp:hlinkClr xmlns:ahyp="http://schemas.microsoft.com/office/drawing/2018/hyperlinkcolor" val="tx"/>
                    </a:ext>
                  </a:extLst>
                </a:hlinkClick>
              </a:rPr>
              <a:t>https://copilot.github.com/</a:t>
            </a:r>
            <a:endParaRPr lang="en-US" sz="1000" dirty="0">
              <a:solidFill>
                <a:schemeClr val="bg1"/>
              </a:solidFill>
              <a:latin typeface="IBM Plex Sans" panose="020B0503050203000203" pitchFamily="34" charset="0"/>
            </a:endParaRPr>
          </a:p>
          <a:p>
            <a:pPr marL="228600" indent="-228600">
              <a:buFont typeface="+mj-lt"/>
              <a:buAutoNum type="arabicPeriod"/>
            </a:pPr>
            <a:endParaRPr lang="en-US" sz="1000" dirty="0">
              <a:solidFill>
                <a:schemeClr val="bg1"/>
              </a:solidFill>
              <a:latin typeface="IBM Plex Sans" panose="020B0503050203000203" pitchFamily="34" charset="0"/>
            </a:endParaRPr>
          </a:p>
          <a:p>
            <a:pPr marL="228600" indent="-228600">
              <a:buSzPts val="1000"/>
              <a:buFont typeface="+mj-lt"/>
              <a:buAutoNum type="arabicPeriod"/>
            </a:pPr>
            <a:r>
              <a:rPr lang="en-US" sz="1000" dirty="0">
                <a:solidFill>
                  <a:schemeClr val="bg1"/>
                </a:solidFill>
                <a:latin typeface="IBM Plex Sans" panose="020B0503050203000203" pitchFamily="34" charset="0"/>
                <a:ea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https://copilot.github.com/diagram.png</a:t>
            </a:r>
            <a:endParaRPr lang="en-US" sz="1000" dirty="0">
              <a:solidFill>
                <a:schemeClr val="bg1"/>
              </a:solidFill>
              <a:latin typeface="IBM Plex Sans" panose="020B0503050203000203" pitchFamily="34" charset="0"/>
              <a:ea typeface="Arial" panose="020B0604020202020204" pitchFamily="34" charset="0"/>
              <a:cs typeface="Arial" panose="020B0604020202020204" pitchFamily="34" charset="0"/>
            </a:endParaRPr>
          </a:p>
          <a:p>
            <a:pPr marL="228600" indent="-228600">
              <a:buSzPts val="1000"/>
              <a:buFont typeface="+mj-lt"/>
              <a:buAutoNum type="arabicPeriod"/>
            </a:pPr>
            <a:endParaRPr lang="en-US" sz="1000" dirty="0">
              <a:solidFill>
                <a:schemeClr val="bg1"/>
              </a:solidFill>
              <a:latin typeface="IBM Plex Sans" panose="020B0503050203000203" pitchFamily="34" charset="0"/>
              <a:cs typeface="Arial" panose="020B0604020202020204" pitchFamily="34" charset="0"/>
            </a:endParaRPr>
          </a:p>
          <a:p>
            <a:pPr marL="228600" indent="-228600">
              <a:buSzPts val="1000"/>
              <a:buFont typeface="+mj-lt"/>
              <a:buAutoNum type="arabicPeriod"/>
            </a:pPr>
            <a:r>
              <a:rPr lang="en-US" sz="1000" dirty="0">
                <a:solidFill>
                  <a:schemeClr val="bg1"/>
                </a:solidFill>
                <a:latin typeface="IBM Plex Sans" panose="020B0503050203000203" pitchFamily="34" charset="0"/>
                <a:ea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https://arxiv.org/abs/2107.03374</a:t>
            </a:r>
            <a:endParaRPr lang="en-US" sz="1000" dirty="0">
              <a:solidFill>
                <a:schemeClr val="bg1"/>
              </a:solidFill>
              <a:latin typeface="IBM Plex Sans" panose="020B0503050203000203" pitchFamily="34" charset="0"/>
              <a:ea typeface="Arial" panose="020B0604020202020204" pitchFamily="34" charset="0"/>
              <a:cs typeface="Arial" panose="020B0604020202020204" pitchFamily="34" charset="0"/>
            </a:endParaRPr>
          </a:p>
          <a:p>
            <a:pPr marL="228600" indent="-228600">
              <a:buSzPts val="1000"/>
              <a:buFont typeface="+mj-lt"/>
              <a:buAutoNum type="arabicPeriod"/>
            </a:pPr>
            <a:endParaRPr lang="en-US" sz="1000" dirty="0">
              <a:solidFill>
                <a:schemeClr val="bg1"/>
              </a:solidFill>
              <a:latin typeface="IBM Plex Sans" panose="020B0503050203000203" pitchFamily="34" charset="0"/>
              <a:cs typeface="Arial" panose="020B0604020202020204" pitchFamily="34" charset="0"/>
            </a:endParaRPr>
          </a:p>
          <a:p>
            <a:pPr marL="228600" indent="-228600">
              <a:buSzPts val="1000"/>
              <a:buFont typeface="+mj-lt"/>
              <a:buAutoNum type="arabicPeriod"/>
            </a:pPr>
            <a:r>
              <a:rPr lang="en-GB" sz="1000" dirty="0">
                <a:solidFill>
                  <a:schemeClr val="bg1"/>
                </a:solidFill>
              </a:rPr>
              <a:t>https://</a:t>
            </a:r>
            <a:r>
              <a:rPr lang="en-GB" sz="1000" dirty="0" err="1">
                <a:solidFill>
                  <a:schemeClr val="bg1"/>
                </a:solidFill>
              </a:rPr>
              <a:t>twitter.com</a:t>
            </a:r>
            <a:r>
              <a:rPr lang="en-GB" sz="1000" dirty="0">
                <a:solidFill>
                  <a:schemeClr val="bg1"/>
                </a:solidFill>
              </a:rPr>
              <a:t>/</a:t>
            </a:r>
            <a:r>
              <a:rPr lang="en-GB" sz="1000" dirty="0" err="1">
                <a:solidFill>
                  <a:schemeClr val="bg1"/>
                </a:solidFill>
              </a:rPr>
              <a:t>mitsuhiko</a:t>
            </a:r>
            <a:r>
              <a:rPr lang="en-GB" sz="1000" dirty="0">
                <a:solidFill>
                  <a:schemeClr val="bg1"/>
                </a:solidFill>
              </a:rPr>
              <a:t>/status/1410886329924194309?ref_src=twsrc%5Etfw%7Ctwcamp%5Etweetembed%7Ctwterm%5E1410886329924194309%7Ctwgr%5E%7Ctwcon%5Es1_&amp;ref_url=https%3A%2F%2Fsecurityboulevard.com%2F2021%2F07%2Fthe-dangers-of-ai-ml-in-code-githubs-copilot-leak%2F</a:t>
            </a: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r>
              <a:rPr lang="en-GB" sz="1000" dirty="0">
                <a:solidFill>
                  <a:schemeClr val="bg1"/>
                </a:solidFill>
                <a:hlinkClick r:id="rId6">
                  <a:extLst>
                    <a:ext uri="{A12FA001-AC4F-418D-AE19-62706E023703}">
                      <ahyp:hlinkClr xmlns:ahyp="http://schemas.microsoft.com/office/drawing/2018/hyperlinkcolor" val="tx"/>
                    </a:ext>
                  </a:extLst>
                </a:hlinkClick>
              </a:rPr>
              <a:t>https://news.ycombinator.com/item?id=27676266</a:t>
            </a:r>
            <a:endParaRPr lang="en-GB" sz="1000" dirty="0">
              <a:solidFill>
                <a:schemeClr val="bg1"/>
              </a:solidFill>
            </a:endParaRPr>
          </a:p>
          <a:p>
            <a:pPr marL="228600" indent="-228600">
              <a:buSzPts val="1000"/>
              <a:buFont typeface="+mj-lt"/>
              <a:buAutoNum type="arabicPeriod"/>
            </a:pPr>
            <a:endParaRPr lang="en-GB" sz="1000" dirty="0">
              <a:solidFill>
                <a:schemeClr val="bg1"/>
              </a:solidFill>
              <a:hlinkClick r:id="rId7">
                <a:extLst>
                  <a:ext uri="{A12FA001-AC4F-418D-AE19-62706E023703}">
                    <ahyp:hlinkClr xmlns:ahyp="http://schemas.microsoft.com/office/drawing/2018/hyperlinkcolor" val="tx"/>
                  </a:ext>
                </a:extLst>
              </a:hlinkClick>
            </a:endParaRPr>
          </a:p>
          <a:p>
            <a:pPr marL="228600" indent="-228600">
              <a:buSzPts val="1000"/>
              <a:buFont typeface="+mj-lt"/>
              <a:buAutoNum type="arabicPeriod"/>
            </a:pPr>
            <a:r>
              <a:rPr lang="en-GB" sz="1000" dirty="0">
                <a:solidFill>
                  <a:schemeClr val="bg1"/>
                </a:solidFill>
                <a:hlinkClick r:id="rId7">
                  <a:extLst>
                    <a:ext uri="{A12FA001-AC4F-418D-AE19-62706E023703}">
                      <ahyp:hlinkClr xmlns:ahyp="http://schemas.microsoft.com/office/drawing/2018/hyperlinkcolor" val="tx"/>
                    </a:ext>
                  </a:extLst>
                </a:hlinkClick>
              </a:rPr>
              <a:t>https://twitter.com/carnage4life/status/1411564496707981319</a:t>
            </a:r>
            <a:endParaRPr lang="en-GB" sz="1000" dirty="0">
              <a:solidFill>
                <a:schemeClr val="bg1"/>
              </a:solidFill>
            </a:endParaRPr>
          </a:p>
          <a:p>
            <a:pPr marL="228600" indent="-228600">
              <a:buSzPts val="1000"/>
              <a:buFont typeface="+mj-lt"/>
              <a:buAutoNum type="arabicPeriod"/>
            </a:pPr>
            <a:endParaRPr lang="en-GB" sz="1000" dirty="0">
              <a:solidFill>
                <a:schemeClr val="bg1"/>
              </a:solidFill>
              <a:hlinkClick r:id="rId8">
                <a:extLst>
                  <a:ext uri="{A12FA001-AC4F-418D-AE19-62706E023703}">
                    <ahyp:hlinkClr xmlns:ahyp="http://schemas.microsoft.com/office/drawing/2018/hyperlinkcolor" val="tx"/>
                  </a:ext>
                </a:extLst>
              </a:hlinkClick>
            </a:endParaRPr>
          </a:p>
          <a:p>
            <a:pPr marL="228600" indent="-228600">
              <a:buSzPts val="1000"/>
              <a:buFont typeface="+mj-lt"/>
              <a:buAutoNum type="arabicPeriod"/>
            </a:pPr>
            <a:r>
              <a:rPr lang="en-GB" sz="1000" dirty="0">
                <a:solidFill>
                  <a:schemeClr val="bg1"/>
                </a:solidFill>
                <a:hlinkClick r:id="rId8">
                  <a:extLst>
                    <a:ext uri="{A12FA001-AC4F-418D-AE19-62706E023703}">
                      <ahyp:hlinkClr xmlns:ahyp="http://schemas.microsoft.com/office/drawing/2018/hyperlinkcolor" val="tx"/>
                    </a:ext>
                  </a:extLst>
                </a:hlinkClick>
              </a:rPr>
              <a:t>https://docs.github.com/en/github/copilot</a:t>
            </a: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r>
              <a:rPr lang="en-GB" sz="1000" dirty="0">
                <a:solidFill>
                  <a:schemeClr val="bg1"/>
                </a:solidFill>
                <a:hlinkClick r:id="rId8">
                  <a:extLst>
                    <a:ext uri="{A12FA001-AC4F-418D-AE19-62706E023703}">
                      <ahyp:hlinkClr xmlns:ahyp="http://schemas.microsoft.com/office/drawing/2018/hyperlinkcolor" val="tx"/>
                    </a:ext>
                  </a:extLst>
                </a:hlinkClick>
              </a:rPr>
              <a:t>https://docs.github.com/en/github/copilot</a:t>
            </a: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solidFill>
                <a:schemeClr val="bg1"/>
              </a:solidFill>
            </a:endParaRPr>
          </a:p>
          <a:p>
            <a:pPr marL="228600" indent="-228600">
              <a:buSzPts val="1000"/>
              <a:buFont typeface="+mj-lt"/>
              <a:buAutoNum type="arabicPeriod"/>
            </a:pPr>
            <a:endParaRPr lang="en-GB" sz="1000" dirty="0"/>
          </a:p>
          <a:p>
            <a:pPr marL="228600" indent="-228600">
              <a:buSzPts val="1000"/>
              <a:buFont typeface="+mj-lt"/>
              <a:buAutoNum type="arabicPeriod"/>
            </a:pPr>
            <a:endParaRPr lang="en-GB" sz="1000" dirty="0"/>
          </a:p>
          <a:p>
            <a:pPr marL="228600" indent="-228600">
              <a:buSzPts val="1000"/>
              <a:buFont typeface="+mj-lt"/>
              <a:buAutoNum type="arabicPeriod"/>
            </a:pPr>
            <a:endParaRPr lang="en-GB" sz="1000" dirty="0"/>
          </a:p>
          <a:p>
            <a:pPr marL="228600" indent="-228600">
              <a:buSzPts val="1000"/>
              <a:buFont typeface="+mj-lt"/>
              <a:buAutoNum type="arabicPeriod"/>
            </a:pPr>
            <a:endParaRPr lang="en-GB" sz="1000" dirty="0"/>
          </a:p>
          <a:p>
            <a:pPr marL="228600" indent="-228600">
              <a:buSzPts val="1000"/>
              <a:buFont typeface="+mj-lt"/>
              <a:buAutoNum type="arabicPeriod"/>
            </a:pPr>
            <a:endParaRPr lang="en-GB" sz="1000" dirty="0"/>
          </a:p>
          <a:p>
            <a:pPr marL="228600" indent="-228600">
              <a:buFont typeface="+mj-lt"/>
              <a:buAutoNum type="arabicPeriod"/>
            </a:pPr>
            <a:endParaRPr lang="en-US" sz="1000" dirty="0">
              <a:solidFill>
                <a:schemeClr val="bg1"/>
              </a:solidFill>
              <a:latin typeface="IBM Plex Sans" panose="020B0503050203000203" pitchFamily="34" charset="0"/>
            </a:endParaRPr>
          </a:p>
          <a:p>
            <a:pPr marL="228600" indent="-228600">
              <a:buFont typeface="+mj-lt"/>
              <a:buAutoNum type="arabicPeriod"/>
            </a:pPr>
            <a:endParaRPr lang="en-US" sz="1000" dirty="0">
              <a:solidFill>
                <a:schemeClr val="bg1"/>
              </a:solidFill>
              <a:latin typeface="IBM Plex Sans" panose="020B0503050203000203" pitchFamily="34" charset="0"/>
            </a:endParaRPr>
          </a:p>
          <a:p>
            <a:endParaRPr lang="en-US" sz="1000" dirty="0">
              <a:solidFill>
                <a:schemeClr val="bg1"/>
              </a:solidFill>
              <a:latin typeface="IBM Plex Sans" panose="020B0503050203000203" pitchFamily="34" charset="0"/>
            </a:endParaRPr>
          </a:p>
          <a:p>
            <a:endParaRPr lang="en-US" sz="1000" dirty="0">
              <a:solidFill>
                <a:schemeClr val="bg1"/>
              </a:solidFill>
              <a:latin typeface="IBM Plex Sans" panose="020B0503050203000203" pitchFamily="34" charset="0"/>
            </a:endParaRPr>
          </a:p>
          <a:p>
            <a:pPr marL="228600" indent="-228600">
              <a:buFont typeface="+mj-lt"/>
              <a:buAutoNum type="arabicPeriod"/>
            </a:pPr>
            <a:endParaRPr lang="en-US" sz="1000" dirty="0">
              <a:solidFill>
                <a:schemeClr val="bg1"/>
              </a:solidFill>
              <a:latin typeface="IBM Plex Sans" panose="020B0503050203000203" pitchFamily="34" charset="0"/>
            </a:endParaRPr>
          </a:p>
          <a:p>
            <a:pPr marL="228600" indent="-228600">
              <a:buFont typeface="+mj-lt"/>
              <a:buAutoNum type="arabicPeriod"/>
            </a:pPr>
            <a:endParaRPr lang="en-US" sz="10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20844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3"/>
          <p:cNvPicPr preferRelativeResize="0"/>
          <p:nvPr/>
        </p:nvPicPr>
        <p:blipFill>
          <a:blip r:embed="rId3">
            <a:alphaModFix/>
          </a:blip>
          <a:stretch>
            <a:fillRect/>
          </a:stretch>
        </p:blipFill>
        <p:spPr>
          <a:xfrm>
            <a:off x="6240997" y="576525"/>
            <a:ext cx="1496437" cy="1343865"/>
          </a:xfrm>
          <a:prstGeom prst="rect">
            <a:avLst/>
          </a:prstGeom>
          <a:noFill/>
          <a:ln>
            <a:noFill/>
          </a:ln>
        </p:spPr>
      </p:pic>
      <p:sp>
        <p:nvSpPr>
          <p:cNvPr id="355" name="Google Shape;355;p33"/>
          <p:cNvSpPr/>
          <p:nvPr/>
        </p:nvSpPr>
        <p:spPr>
          <a:xfrm>
            <a:off x="6452663" y="985601"/>
            <a:ext cx="1073096" cy="316800"/>
          </a:xfrm>
          <a:prstGeom prst="rect">
            <a:avLst/>
          </a:prstGeom>
        </p:spPr>
        <p:txBody>
          <a:bodyPr>
            <a:prstTxWarp prst="textPlain">
              <a:avLst/>
            </a:prstTxWarp>
          </a:bodyPr>
          <a:lstStyle/>
          <a:p>
            <a:pPr lvl="0" algn="ctr"/>
            <a:r>
              <a:rPr b="1" i="0" dirty="0">
                <a:ln>
                  <a:noFill/>
                </a:ln>
                <a:gradFill>
                  <a:gsLst>
                    <a:gs pos="0">
                      <a:srgbClr val="9FFAFF"/>
                    </a:gs>
                    <a:gs pos="58000">
                      <a:schemeClr val="accent1"/>
                    </a:gs>
                    <a:gs pos="100000">
                      <a:schemeClr val="accent1"/>
                    </a:gs>
                  </a:gsLst>
                  <a:path path="circle">
                    <a:fillToRect l="100000" t="100000"/>
                  </a:path>
                  <a:tileRect r="-100000" b="-100000"/>
                </a:gradFill>
                <a:latin typeface="Bebas Neue"/>
              </a:rPr>
              <a:t>Thanks!</a:t>
            </a:r>
          </a:p>
        </p:txBody>
      </p:sp>
      <p:pic>
        <p:nvPicPr>
          <p:cNvPr id="356" name="Google Shape;356;p33"/>
          <p:cNvPicPr preferRelativeResize="0"/>
          <p:nvPr/>
        </p:nvPicPr>
        <p:blipFill>
          <a:blip r:embed="rId4">
            <a:alphaModFix/>
          </a:blip>
          <a:stretch>
            <a:fillRect/>
          </a:stretch>
        </p:blipFill>
        <p:spPr>
          <a:xfrm>
            <a:off x="5950400" y="1128926"/>
            <a:ext cx="2904825" cy="3705499"/>
          </a:xfrm>
          <a:prstGeom prst="rect">
            <a:avLst/>
          </a:prstGeom>
          <a:noFill/>
          <a:ln>
            <a:noFill/>
          </a:ln>
        </p:spPr>
      </p:pic>
      <p:sp>
        <p:nvSpPr>
          <p:cNvPr id="357" name="Google Shape;357;p33"/>
          <p:cNvSpPr txBox="1">
            <a:spLocks noGrp="1"/>
          </p:cNvSpPr>
          <p:nvPr>
            <p:ph type="body" idx="4294967295"/>
          </p:nvPr>
        </p:nvSpPr>
        <p:spPr>
          <a:xfrm>
            <a:off x="855300" y="1395900"/>
            <a:ext cx="4694400" cy="235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dirty="0">
                <a:solidFill>
                  <a:schemeClr val="lt1"/>
                </a:solidFill>
                <a:latin typeface="Bebas Neue"/>
                <a:ea typeface="Bebas Neue"/>
                <a:cs typeface="Bebas Neue"/>
                <a:sym typeface="Bebas Neue"/>
              </a:rPr>
              <a:t>Any questions?</a:t>
            </a:r>
            <a:br>
              <a:rPr lang="en" dirty="0">
                <a:solidFill>
                  <a:schemeClr val="lt1"/>
                </a:solidFill>
              </a:rPr>
            </a:br>
            <a:r>
              <a:rPr lang="en" dirty="0">
                <a:solidFill>
                  <a:schemeClr val="lt1"/>
                </a:solidFill>
              </a:rPr>
              <a:t>You can find me at:</a:t>
            </a:r>
            <a:endParaRPr dirty="0">
              <a:solidFill>
                <a:schemeClr val="lt1"/>
              </a:solidFill>
            </a:endParaRPr>
          </a:p>
          <a:p>
            <a:pPr marL="457200" lvl="0" indent="-381000" algn="l" rtl="0">
              <a:spcBef>
                <a:spcPts val="800"/>
              </a:spcBef>
              <a:spcAft>
                <a:spcPts val="0"/>
              </a:spcAft>
              <a:buClr>
                <a:schemeClr val="lt1"/>
              </a:buClr>
              <a:buSzPts val="2400"/>
              <a:buChar char="▪"/>
            </a:pPr>
            <a:r>
              <a:rPr lang="en" dirty="0">
                <a:solidFill>
                  <a:schemeClr val="lt1"/>
                </a:solidFill>
              </a:rPr>
              <a:t>Syed</a:t>
            </a:r>
            <a:endParaRPr dirty="0">
              <a:solidFill>
                <a:schemeClr val="lt1"/>
              </a:solidFill>
            </a:endParaRPr>
          </a:p>
          <a:p>
            <a:pPr lvl="0">
              <a:buClr>
                <a:schemeClr val="lt1"/>
              </a:buClr>
            </a:pPr>
            <a:r>
              <a:rPr lang="en-GB" dirty="0">
                <a:solidFill>
                  <a:schemeClr val="lt1"/>
                </a:solidFill>
              </a:rPr>
              <a:t>sj565@exeter.ac.uk</a:t>
            </a:r>
            <a:endParaRPr dirty="0">
              <a:solidFill>
                <a:schemeClr val="lt1"/>
              </a:solidFill>
            </a:endParaRPr>
          </a:p>
        </p:txBody>
      </p:sp>
      <p:sp>
        <p:nvSpPr>
          <p:cNvPr id="358" name="Google Shape;358;p3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3"/>
          <p:cNvSpPr txBox="1">
            <a:spLocks noGrp="1"/>
          </p:cNvSpPr>
          <p:nvPr>
            <p:ph type="subTitle" idx="4294967295"/>
          </p:nvPr>
        </p:nvSpPr>
        <p:spPr>
          <a:xfrm>
            <a:off x="2304750" y="3671003"/>
            <a:ext cx="4534500" cy="1155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800" b="1" dirty="0">
                <a:solidFill>
                  <a:schemeClr val="accent1"/>
                </a:solidFill>
              </a:rPr>
              <a:t>I am </a:t>
            </a:r>
            <a:r>
              <a:rPr lang="en-US" sz="1800" b="1" dirty="0">
                <a:solidFill>
                  <a:schemeClr val="accent1"/>
                </a:solidFill>
              </a:rPr>
              <a:t>Syed Javedhussain</a:t>
            </a:r>
            <a:endParaRPr sz="1800" b="1" dirty="0">
              <a:solidFill>
                <a:schemeClr val="accent1"/>
              </a:solidFill>
            </a:endParaRPr>
          </a:p>
          <a:p>
            <a:pPr marL="0" indent="0" algn="ctr">
              <a:lnSpc>
                <a:spcPct val="100000"/>
              </a:lnSpc>
              <a:buSzPts val="1100"/>
              <a:buNone/>
            </a:pPr>
            <a:r>
              <a:rPr lang="en" sz="1800" b="1" dirty="0">
                <a:solidFill>
                  <a:schemeClr val="accent1"/>
                </a:solidFill>
              </a:rPr>
              <a:t>Student ID: </a:t>
            </a:r>
            <a:r>
              <a:rPr lang="en-GB" sz="1800" b="1" dirty="0">
                <a:solidFill>
                  <a:schemeClr val="accent1"/>
                </a:solidFill>
              </a:rPr>
              <a:t>720027410</a:t>
            </a:r>
            <a:endParaRPr sz="1800" b="1" dirty="0">
              <a:solidFill>
                <a:schemeClr val="accent1"/>
              </a:solidFill>
            </a:endParaRPr>
          </a:p>
        </p:txBody>
      </p:sp>
      <p:sp>
        <p:nvSpPr>
          <p:cNvPr id="70" name="Google Shape;70;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71" name="Google Shape;71;p13"/>
          <p:cNvGrpSpPr/>
          <p:nvPr/>
        </p:nvGrpSpPr>
        <p:grpSpPr>
          <a:xfrm>
            <a:off x="5503615" y="1652830"/>
            <a:ext cx="3588220" cy="3490443"/>
            <a:chOff x="5826900" y="1367600"/>
            <a:chExt cx="3881675" cy="3775901"/>
          </a:xfrm>
        </p:grpSpPr>
        <p:pic>
          <p:nvPicPr>
            <p:cNvPr id="72" name="Google Shape;72;p13"/>
            <p:cNvPicPr preferRelativeResize="0"/>
            <p:nvPr/>
          </p:nvPicPr>
          <p:blipFill rotWithShape="1">
            <a:blip r:embed="rId3">
              <a:alphaModFix/>
            </a:blip>
            <a:srcRect b="27714"/>
            <a:stretch/>
          </p:blipFill>
          <p:spPr>
            <a:xfrm>
              <a:off x="5826900" y="1367600"/>
              <a:ext cx="3881675" cy="3775901"/>
            </a:xfrm>
            <a:prstGeom prst="rect">
              <a:avLst/>
            </a:prstGeom>
            <a:noFill/>
            <a:ln>
              <a:noFill/>
            </a:ln>
          </p:spPr>
        </p:pic>
        <p:pic>
          <p:nvPicPr>
            <p:cNvPr id="73" name="Google Shape;73;p13"/>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74" name="Google Shape;74;p13"/>
          <p:cNvSpPr txBox="1">
            <a:spLocks noGrp="1"/>
          </p:cNvSpPr>
          <p:nvPr>
            <p:ph type="ctrTitle" idx="4294967295"/>
          </p:nvPr>
        </p:nvSpPr>
        <p:spPr>
          <a:xfrm>
            <a:off x="2304750" y="2498513"/>
            <a:ext cx="4534500" cy="128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dirty="0">
                <a:solidFill>
                  <a:schemeClr val="lt2"/>
                </a:solidFill>
              </a:rPr>
              <a:t>Hello!</a:t>
            </a:r>
            <a:endParaRPr sz="9600" dirty="0">
              <a:solidFill>
                <a:schemeClr val="lt2"/>
              </a:solidFill>
            </a:endParaRPr>
          </a:p>
        </p:txBody>
      </p:sp>
      <p:pic>
        <p:nvPicPr>
          <p:cNvPr id="5" name="Picture 4" descr="A person with a beard&#10;&#10;Description automatically generated with medium confidence">
            <a:extLst>
              <a:ext uri="{FF2B5EF4-FFF2-40B4-BE49-F238E27FC236}">
                <a16:creationId xmlns:a16="http://schemas.microsoft.com/office/drawing/2014/main" id="{7E62C0DD-7F47-1748-9D3A-76383828E960}"/>
              </a:ext>
            </a:extLst>
          </p:cNvPr>
          <p:cNvPicPr>
            <a:picLocks noChangeAspect="1"/>
          </p:cNvPicPr>
          <p:nvPr/>
        </p:nvPicPr>
        <p:blipFill>
          <a:blip r:embed="rId5"/>
          <a:stretch>
            <a:fillRect/>
          </a:stretch>
        </p:blipFill>
        <p:spPr>
          <a:xfrm>
            <a:off x="4013685" y="1063955"/>
            <a:ext cx="1116629" cy="1434558"/>
          </a:xfrm>
          <a:prstGeom prst="ellipse">
            <a:avLst/>
          </a:prstGeom>
          <a:pattFill prst="pct5">
            <a:fgClr>
              <a:schemeClr val="accent1"/>
            </a:fgClr>
            <a:bgClr>
              <a:schemeClr val="bg1"/>
            </a:bgClr>
          </a:pattFill>
          <a:ln w="63500" cap="rnd">
            <a:solidFill>
              <a:srgbClr val="333333"/>
            </a:solidFill>
          </a:ln>
          <a:effectLst>
            <a:glow rad="127000">
              <a:schemeClr val="accent1">
                <a:alpha val="0"/>
              </a:schemeClr>
            </a:glow>
            <a:outerShdw blurRad="381000" dist="292100" dir="5400000" sx="-80000" sy="-18000" rotWithShape="0">
              <a:srgbClr val="000000">
                <a:alpha val="22000"/>
              </a:srgbClr>
            </a:outerShdw>
            <a:reflection stA="0" endPos="85000" dist="96293" dir="5400000" sy="-100000" algn="bl" rotWithShape="0"/>
            <a:softEdge rad="1270000"/>
          </a:effectLst>
          <a:scene3d>
            <a:camera prst="orthographicFront"/>
            <a:lightRig rig="contrasting" dir="t">
              <a:rot lat="0" lon="0" rev="3000000"/>
            </a:lightRig>
          </a:scene3d>
          <a:sp3d contourW="7620" prstMaterial="matte">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5"/>
                                        </p:tgtEl>
                                        <p:attrNameLst>
                                          <p:attrName>stroke.color</p:attrName>
                                        </p:attrNameLst>
                                      </p:cBhvr>
                                      <p:to>
                                        <a:schemeClr val="accent2"/>
                                      </p:to>
                                    </p:animClr>
                                    <p:set>
                                      <p:cBhvr>
                                        <p:cTn id="7"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sp>
        <p:nvSpPr>
          <p:cNvPr id="81" name="Google Shape;81;p14"/>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is github copilot ?</a:t>
            </a:r>
            <a:endParaRPr dirty="0"/>
          </a:p>
        </p:txBody>
      </p:sp>
      <p:sp>
        <p:nvSpPr>
          <p:cNvPr id="82" name="Google Shape;82;p14"/>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p>
            <a:pPr marL="0" indent="0">
              <a:spcAft>
                <a:spcPts val="800"/>
              </a:spcAft>
            </a:pPr>
            <a:r>
              <a:rPr lang="en-GB" b="1" dirty="0"/>
              <a:t>Your AI pair programmer</a:t>
            </a:r>
          </a:p>
          <a:p>
            <a:pPr marL="0" lvl="0" indent="0" algn="l" rtl="0">
              <a:spcBef>
                <a:spcPts val="0"/>
              </a:spcBef>
              <a:spcAft>
                <a:spcPts val="800"/>
              </a:spcAft>
              <a:buNone/>
            </a:pPr>
            <a:endParaRPr lang="en-GB" dirty="0"/>
          </a:p>
        </p:txBody>
      </p:sp>
      <p:sp>
        <p:nvSpPr>
          <p:cNvPr id="83" name="Google Shape;83;p14"/>
          <p:cNvSpPr/>
          <p:nvPr/>
        </p:nvSpPr>
        <p:spPr>
          <a:xfrm>
            <a:off x="6815202" y="576011"/>
            <a:ext cx="251950" cy="700149"/>
          </a:xfrm>
          <a:prstGeom prst="rect">
            <a:avLst/>
          </a:prstGeom>
        </p:spPr>
        <p:txBody>
          <a:bodyPr>
            <a:prstTxWarp prst="textPlain">
              <a:avLst/>
            </a:prstTxWarp>
          </a:bodyPr>
          <a:lstStyle/>
          <a:p>
            <a:pPr lvl="0" algn="ctr"/>
            <a:r>
              <a:rPr b="1" i="0" dirty="0">
                <a:ln>
                  <a:noFill/>
                </a:ln>
                <a:solidFill>
                  <a:schemeClr val="accent1"/>
                </a:solidFill>
                <a:latin typeface="Bebas Neue"/>
              </a:rPr>
              <a:t>1</a:t>
            </a:r>
          </a:p>
        </p:txBody>
      </p:sp>
      <p:pic>
        <p:nvPicPr>
          <p:cNvPr id="8" name="Google Shape;688;p47">
            <a:extLst>
              <a:ext uri="{FF2B5EF4-FFF2-40B4-BE49-F238E27FC236}">
                <a16:creationId xmlns:a16="http://schemas.microsoft.com/office/drawing/2014/main" id="{CFDFCDF9-0EAE-5B47-9666-9EF41950EB30}"/>
              </a:ext>
            </a:extLst>
          </p:cNvPr>
          <p:cNvPicPr preferRelativeResize="0"/>
          <p:nvPr/>
        </p:nvPicPr>
        <p:blipFill>
          <a:blip r:embed="rId4">
            <a:alphaModFix/>
          </a:blip>
          <a:stretch>
            <a:fillRect/>
          </a:stretch>
        </p:blipFill>
        <p:spPr>
          <a:xfrm>
            <a:off x="6109035" y="1380687"/>
            <a:ext cx="2708510" cy="3645016"/>
          </a:xfrm>
          <a:prstGeom prst="rect">
            <a:avLst/>
          </a:prstGeom>
          <a:noFill/>
          <a:ln>
            <a:noFill/>
          </a:ln>
        </p:spPr>
      </p:pic>
      <p:pic>
        <p:nvPicPr>
          <p:cNvPr id="11" name="Google Shape;690;p47">
            <a:extLst>
              <a:ext uri="{FF2B5EF4-FFF2-40B4-BE49-F238E27FC236}">
                <a16:creationId xmlns:a16="http://schemas.microsoft.com/office/drawing/2014/main" id="{D6F9DA76-5F2F-8442-85B7-0A42483AD53A}"/>
              </a:ext>
            </a:extLst>
          </p:cNvPr>
          <p:cNvPicPr preferRelativeResize="0"/>
          <p:nvPr/>
        </p:nvPicPr>
        <p:blipFill>
          <a:blip r:embed="rId5">
            <a:alphaModFix/>
          </a:blip>
          <a:stretch>
            <a:fillRect/>
          </a:stretch>
        </p:blipFill>
        <p:spPr>
          <a:xfrm>
            <a:off x="7342315" y="1972710"/>
            <a:ext cx="241950" cy="170793"/>
          </a:xfrm>
          <a:prstGeom prst="rect">
            <a:avLst/>
          </a:prstGeom>
          <a:noFill/>
          <a:ln>
            <a:noFill/>
          </a:ln>
        </p:spPr>
      </p:pic>
      <p:pic>
        <p:nvPicPr>
          <p:cNvPr id="9" name="Picture 2" descr="GitHub - github/copilot-docs: Documentation for GitHub Copilot">
            <a:extLst>
              <a:ext uri="{FF2B5EF4-FFF2-40B4-BE49-F238E27FC236}">
                <a16:creationId xmlns:a16="http://schemas.microsoft.com/office/drawing/2014/main" id="{3E239A61-4735-5E49-96B2-27609AD2E3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04" y="955317"/>
            <a:ext cx="634789" cy="50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4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9" name="TextBox 8">
            <a:extLst>
              <a:ext uri="{FF2B5EF4-FFF2-40B4-BE49-F238E27FC236}">
                <a16:creationId xmlns:a16="http://schemas.microsoft.com/office/drawing/2014/main" id="{F58D91C4-1500-B54E-A189-389D136B0EAB}"/>
              </a:ext>
            </a:extLst>
          </p:cNvPr>
          <p:cNvSpPr txBox="1"/>
          <p:nvPr/>
        </p:nvSpPr>
        <p:spPr>
          <a:xfrm>
            <a:off x="151585" y="200483"/>
            <a:ext cx="4488873" cy="4585871"/>
          </a:xfrm>
          <a:prstGeom prst="rect">
            <a:avLst/>
          </a:prstGeom>
          <a:noFill/>
        </p:spPr>
        <p:txBody>
          <a:bodyPr wrap="square" rtlCol="0">
            <a:spAutoFit/>
          </a:bodyPr>
          <a:lstStyle/>
          <a:p>
            <a:pPr marL="285750" indent="-285750">
              <a:buClr>
                <a:schemeClr val="tx1">
                  <a:lumMod val="75000"/>
                  <a:lumOff val="25000"/>
                </a:schemeClr>
              </a:buClr>
              <a:buSzPct val="150000"/>
              <a:buFont typeface="Arial" panose="020B0604020202020204" pitchFamily="34" charset="0"/>
              <a:buChar char="•"/>
            </a:pPr>
            <a:r>
              <a:rPr lang="en-GB" sz="900" dirty="0">
                <a:solidFill>
                  <a:schemeClr val="bg1"/>
                </a:solidFill>
                <a:latin typeface="IBM Plex Sans" panose="020B0506050203000203" pitchFamily="34" charset="77"/>
              </a:rPr>
              <a:t>GitHub Copilot is an AI tool developed by </a:t>
            </a:r>
            <a:r>
              <a:rPr lang="en-GB" sz="900" dirty="0">
                <a:solidFill>
                  <a:schemeClr val="bg1"/>
                </a:solidFill>
                <a:latin typeface="IBM Plex Sans" panose="020B0506050203000203" pitchFamily="34" charset="77"/>
                <a:hlinkClick r:id="rId3">
                  <a:extLst>
                    <a:ext uri="{A12FA001-AC4F-418D-AE19-62706E023703}">
                      <ahyp:hlinkClr xmlns:ahyp="http://schemas.microsoft.com/office/drawing/2018/hyperlinkcolor" val="tx"/>
                    </a:ext>
                  </a:extLst>
                </a:hlinkClick>
              </a:rPr>
              <a:t>GitHub</a:t>
            </a:r>
            <a:r>
              <a:rPr lang="en-GB" sz="900" dirty="0">
                <a:solidFill>
                  <a:schemeClr val="bg1"/>
                </a:solidFill>
                <a:latin typeface="IBM Plex Sans" panose="020B0506050203000203" pitchFamily="34" charset="77"/>
              </a:rPr>
              <a:t> and </a:t>
            </a:r>
            <a:r>
              <a:rPr lang="en-GB" sz="900" dirty="0">
                <a:solidFill>
                  <a:schemeClr val="bg1"/>
                </a:solidFill>
                <a:latin typeface="IBM Plex Sans" panose="020B0506050203000203" pitchFamily="34" charset="77"/>
                <a:hlinkClick r:id="rId4">
                  <a:extLst>
                    <a:ext uri="{A12FA001-AC4F-418D-AE19-62706E023703}">
                      <ahyp:hlinkClr xmlns:ahyp="http://schemas.microsoft.com/office/drawing/2018/hyperlinkcolor" val="tx"/>
                    </a:ext>
                  </a:extLst>
                </a:hlinkClick>
              </a:rPr>
              <a:t>OpenAI</a:t>
            </a:r>
            <a:r>
              <a:rPr lang="en-GB" sz="900" dirty="0">
                <a:solidFill>
                  <a:schemeClr val="bg1"/>
                </a:solidFill>
                <a:latin typeface="IBM Plex Sans" panose="020B0506050203000203" pitchFamily="34" charset="77"/>
              </a:rPr>
              <a:t> to assist programmers to write code through autocompletion. The extension is made available for </a:t>
            </a:r>
            <a:r>
              <a:rPr lang="en-GB" sz="900" dirty="0">
                <a:solidFill>
                  <a:schemeClr val="bg1"/>
                </a:solidFill>
                <a:latin typeface="IBM Plex Sans" panose="020B0506050203000203" pitchFamily="34" charset="77"/>
                <a:hlinkClick r:id="rId5">
                  <a:extLst>
                    <a:ext uri="{A12FA001-AC4F-418D-AE19-62706E023703}">
                      <ahyp:hlinkClr xmlns:ahyp="http://schemas.microsoft.com/office/drawing/2018/hyperlinkcolor" val="tx"/>
                    </a:ext>
                  </a:extLst>
                </a:hlinkClick>
              </a:rPr>
              <a:t>Visual Studio Code</a:t>
            </a:r>
            <a:r>
              <a:rPr lang="en-GB" sz="900" dirty="0">
                <a:solidFill>
                  <a:schemeClr val="bg1"/>
                </a:solidFill>
                <a:latin typeface="IBM Plex Sans" panose="020B0506050203000203" pitchFamily="34" charset="77"/>
              </a:rPr>
              <a:t>, Neovim, and JetBrains.</a:t>
            </a:r>
          </a:p>
          <a:p>
            <a:pPr marL="285750" indent="-285750">
              <a:buSzPct val="150000"/>
              <a:buFont typeface="Arial" panose="020B0604020202020204" pitchFamily="34" charset="0"/>
              <a:buChar char="•"/>
            </a:pPr>
            <a:endParaRPr lang="en-GB" sz="900" dirty="0">
              <a:solidFill>
                <a:schemeClr val="bg1"/>
              </a:solidFill>
              <a:latin typeface="IBM Plex Sans" panose="020B0506050203000203" pitchFamily="34" charset="77"/>
            </a:endParaRPr>
          </a:p>
          <a:p>
            <a:pPr marL="285750" indent="-285750">
              <a:buSzPct val="150000"/>
              <a:buFont typeface="Arial" panose="020B0604020202020204" pitchFamily="34" charset="0"/>
              <a:buChar char="•"/>
            </a:pPr>
            <a:r>
              <a:rPr lang="en-GB" sz="900" dirty="0">
                <a:solidFill>
                  <a:schemeClr val="bg1"/>
                </a:solidFill>
                <a:latin typeface="IBM Plex Sans" panose="020B0506050203000203" pitchFamily="34" charset="77"/>
              </a:rPr>
              <a:t>It’s a machine learning-powered software that can write code by itself, generating quite impressive programming functions.</a:t>
            </a:r>
          </a:p>
          <a:p>
            <a:pPr>
              <a:buSzPct val="150000"/>
            </a:pPr>
            <a:endParaRPr lang="en-GB" sz="900" dirty="0">
              <a:solidFill>
                <a:schemeClr val="bg1"/>
              </a:solidFill>
              <a:latin typeface="IBM Plex Sans" panose="020B0506050203000203" pitchFamily="34" charset="77"/>
            </a:endParaRPr>
          </a:p>
          <a:p>
            <a:pPr marL="285750" indent="-285750">
              <a:buSzPct val="150000"/>
              <a:buFont typeface="Arial" panose="020B0604020202020204" pitchFamily="34" charset="0"/>
              <a:buChar char="•"/>
            </a:pPr>
            <a:r>
              <a:rPr lang="en-GB" sz="900" dirty="0">
                <a:solidFill>
                  <a:schemeClr val="bg1"/>
                </a:solidFill>
                <a:latin typeface="IBM Plex Sans" panose="020B0506050203000203" pitchFamily="34" charset="77"/>
              </a:rPr>
              <a:t>The AI works similarly to other </a:t>
            </a:r>
            <a:r>
              <a:rPr lang="en-GB" sz="900" dirty="0">
                <a:solidFill>
                  <a:schemeClr val="bg1"/>
                </a:solidFill>
                <a:latin typeface="IBM Plex Sans" panose="020B0506050203000203" pitchFamily="34" charset="77"/>
                <a:hlinkClick r:id="rId6">
                  <a:extLst>
                    <a:ext uri="{A12FA001-AC4F-418D-AE19-62706E023703}">
                      <ahyp:hlinkClr xmlns:ahyp="http://schemas.microsoft.com/office/drawing/2018/hyperlinkcolor" val="tx"/>
                    </a:ext>
                  </a:extLst>
                </a:hlinkClick>
              </a:rPr>
              <a:t>OpenAI</a:t>
            </a:r>
            <a:r>
              <a:rPr lang="en-GB" sz="900" dirty="0">
                <a:solidFill>
                  <a:schemeClr val="bg1"/>
                </a:solidFill>
                <a:latin typeface="IBM Plex Sans" panose="020B0506050203000203" pitchFamily="34" charset="77"/>
              </a:rPr>
              <a:t>-powered code-generating tools. The user writes a comment describing what they want the AI to write, and the AI makes it happen. What makes Copilot unique is that it also takes initiatives on its own, suggesting autocompletions on the fly.</a:t>
            </a:r>
          </a:p>
          <a:p>
            <a:pPr>
              <a:buSzPct val="150000"/>
            </a:pPr>
            <a:endParaRPr lang="en-GB" sz="900" dirty="0">
              <a:solidFill>
                <a:schemeClr val="bg1"/>
              </a:solidFill>
              <a:latin typeface="IBM Plex Sans" panose="020B0506050203000203" pitchFamily="34" charset="77"/>
            </a:endParaRPr>
          </a:p>
          <a:p>
            <a:pPr marL="285750" indent="-285750">
              <a:buSzPct val="150000"/>
              <a:buFont typeface="Arial" panose="020B0604020202020204" pitchFamily="34" charset="0"/>
              <a:buChar char="•"/>
            </a:pPr>
            <a:r>
              <a:rPr lang="en-GB" sz="900" dirty="0">
                <a:solidFill>
                  <a:schemeClr val="bg1"/>
                </a:solidFill>
                <a:latin typeface="IBM Plex Sans" panose="020B0506050203000203" pitchFamily="34" charset="77"/>
              </a:rPr>
              <a:t>According to Github, Copilot is powered by Codex, the new AI system created by OpenAI. GitHub Copilot understands significantly more context than most code assistants. Trained on billions of lines of public code, GitHub Copilot puts the knowledge you need at your fingertips, saving you time and helping you stay focused.</a:t>
            </a:r>
          </a:p>
          <a:p>
            <a:pPr>
              <a:buSzPct val="150000"/>
            </a:pPr>
            <a:endParaRPr lang="en-GB" sz="1000" dirty="0">
              <a:solidFill>
                <a:schemeClr val="bg1"/>
              </a:solidFill>
              <a:latin typeface="IBM Plex Sans" panose="020B0506050203000203" pitchFamily="34" charset="77"/>
            </a:endParaRPr>
          </a:p>
          <a:p>
            <a:pPr marL="285750" indent="-285750">
              <a:buSzPct val="150000"/>
              <a:buFont typeface="Arial" panose="020B0604020202020204" pitchFamily="34" charset="0"/>
              <a:buChar char="•"/>
            </a:pPr>
            <a:r>
              <a:rPr lang="en-GB" sz="900" dirty="0">
                <a:solidFill>
                  <a:schemeClr val="bg1"/>
                </a:solidFill>
                <a:latin typeface="IBM Plex Sans" panose="020B0506050203000203" pitchFamily="34" charset="77"/>
              </a:rPr>
              <a:t>Three main features</a:t>
            </a:r>
          </a:p>
          <a:p>
            <a:pPr>
              <a:buSzPct val="150000"/>
            </a:pPr>
            <a:r>
              <a:rPr lang="en-GB" sz="900" dirty="0">
                <a:solidFill>
                  <a:schemeClr val="bg1"/>
                </a:solidFill>
                <a:latin typeface="IBM Plex Sans" panose="020B0506050203000203" pitchFamily="34" charset="77"/>
              </a:rPr>
              <a:t>            1. Convert comments to code           {</a:t>
            </a:r>
          </a:p>
          <a:p>
            <a:pPr>
              <a:buSzPct val="150000"/>
            </a:pPr>
            <a:r>
              <a:rPr lang="en-GB" sz="1000" i="1" dirty="0">
                <a:solidFill>
                  <a:schemeClr val="bg1"/>
                </a:solidFill>
                <a:latin typeface="IBM Plex Sans" panose="020B0506050203000203" pitchFamily="34" charset="77"/>
              </a:rPr>
              <a:t>		</a:t>
            </a:r>
            <a:r>
              <a:rPr lang="en-GB" sz="800" i="1" dirty="0">
                <a:solidFill>
                  <a:schemeClr val="bg1"/>
                </a:solidFill>
                <a:latin typeface="IBM Plex Sans" panose="020B0506050203000203" pitchFamily="34" charset="77"/>
              </a:rPr>
              <a:t>           </a:t>
            </a:r>
            <a:r>
              <a:rPr lang="en-GB" sz="800" i="1" dirty="0">
                <a:solidFill>
                  <a:schemeClr val="accent6">
                    <a:lumMod val="20000"/>
                    <a:lumOff val="80000"/>
                  </a:schemeClr>
                </a:solidFill>
                <a:latin typeface="IBM Plex Sans" panose="020B0506050203000203" pitchFamily="34" charset="77"/>
              </a:rPr>
              <a:t>    </a:t>
            </a:r>
            <a:r>
              <a:rPr lang="en-GB" sz="800" i="1" dirty="0">
                <a:solidFill>
                  <a:schemeClr val="tx2"/>
                </a:solidFill>
              </a:rPr>
              <a:t>Github Copilot can understands bad </a:t>
            </a:r>
            <a:br>
              <a:rPr lang="en-GB" sz="800" i="1" dirty="0">
                <a:solidFill>
                  <a:schemeClr val="tx2"/>
                </a:solidFill>
              </a:rPr>
            </a:br>
            <a:r>
              <a:rPr lang="en-GB" sz="800" i="1" dirty="0">
                <a:solidFill>
                  <a:schemeClr val="tx2"/>
                </a:solidFill>
              </a:rPr>
              <a:t>                             	                                             comments and function names.</a:t>
            </a:r>
          </a:p>
          <a:p>
            <a:pPr>
              <a:buSzPct val="150000"/>
            </a:pPr>
            <a:endParaRPr lang="en-GB" sz="800" dirty="0">
              <a:solidFill>
                <a:schemeClr val="bg1"/>
              </a:solidFill>
              <a:latin typeface="IBM Plex Sans" panose="020B0506050203000203" pitchFamily="34" charset="77"/>
            </a:endParaRPr>
          </a:p>
          <a:p>
            <a:pPr>
              <a:buSzPct val="150000"/>
            </a:pPr>
            <a:r>
              <a:rPr lang="en-GB" sz="900" dirty="0">
                <a:solidFill>
                  <a:schemeClr val="bg1"/>
                </a:solidFill>
                <a:latin typeface="IBM Plex Sans" panose="020B0506050203000203" pitchFamily="34" charset="77"/>
              </a:rPr>
              <a:t>            2. Test without the toil                          </a:t>
            </a:r>
            <a:r>
              <a:rPr lang="en-GB" sz="800" i="1" dirty="0">
                <a:solidFill>
                  <a:schemeClr val="tx2"/>
                </a:solidFill>
              </a:rPr>
              <a:t>This is the only feature I would recommend      </a:t>
            </a:r>
            <a:br>
              <a:rPr lang="en-GB" sz="800" i="1" dirty="0">
                <a:solidFill>
                  <a:schemeClr val="tx2"/>
                </a:solidFill>
              </a:rPr>
            </a:br>
            <a:r>
              <a:rPr lang="en-GB" sz="800" i="1" dirty="0">
                <a:solidFill>
                  <a:schemeClr val="tx2"/>
                </a:solidFill>
              </a:rPr>
              <a:t>		             you all to use in Github Copilot.</a:t>
            </a:r>
          </a:p>
          <a:p>
            <a:pPr>
              <a:buSzPct val="150000"/>
            </a:pPr>
            <a:endParaRPr lang="en-GB" sz="800" dirty="0">
              <a:solidFill>
                <a:schemeClr val="bg1"/>
              </a:solidFill>
              <a:latin typeface="IBM Plex Sans" panose="020B0506050203000203" pitchFamily="34" charset="77"/>
            </a:endParaRPr>
          </a:p>
          <a:p>
            <a:pPr>
              <a:buSzPct val="150000"/>
            </a:pPr>
            <a:r>
              <a:rPr lang="en-GB" sz="1000" dirty="0">
                <a:solidFill>
                  <a:schemeClr val="bg1"/>
                </a:solidFill>
                <a:latin typeface="IBM Plex Sans" panose="020B0506050203000203" pitchFamily="34" charset="77"/>
              </a:rPr>
              <a:t>           </a:t>
            </a:r>
            <a:r>
              <a:rPr lang="en-GB" sz="900" dirty="0">
                <a:solidFill>
                  <a:schemeClr val="bg1"/>
                </a:solidFill>
                <a:latin typeface="IBM Plex Sans" panose="020B0506050203000203" pitchFamily="34" charset="77"/>
              </a:rPr>
              <a:t>3. Autofill for repetitive code              </a:t>
            </a:r>
            <a:r>
              <a:rPr lang="en-GB" sz="800" i="1" dirty="0">
                <a:solidFill>
                  <a:schemeClr val="tx2"/>
                </a:solidFill>
              </a:rPr>
              <a:t>Github Copilot is the more advanced form of </a:t>
            </a:r>
            <a:br>
              <a:rPr lang="en-GB" sz="800" i="1" dirty="0">
                <a:solidFill>
                  <a:schemeClr val="tx2"/>
                </a:solidFill>
              </a:rPr>
            </a:br>
            <a:r>
              <a:rPr lang="en-GB" sz="800" i="1" dirty="0">
                <a:solidFill>
                  <a:schemeClr val="tx2"/>
                </a:solidFill>
              </a:rPr>
              <a:t>     		            already available autosuggestion plugins. </a:t>
            </a:r>
          </a:p>
          <a:p>
            <a:pPr>
              <a:buSzPct val="150000"/>
            </a:pPr>
            <a:r>
              <a:rPr lang="en-GB" sz="800" i="1" dirty="0">
                <a:solidFill>
                  <a:schemeClr val="bg1"/>
                </a:solidFill>
                <a:latin typeface="IBM Plex Sans" panose="020B0506050203000203" pitchFamily="34" charset="77"/>
              </a:rPr>
              <a:t>		         </a:t>
            </a:r>
            <a:r>
              <a:rPr lang="en-GB" sz="800" dirty="0">
                <a:solidFill>
                  <a:schemeClr val="bg1"/>
                </a:solidFill>
                <a:latin typeface="IBM Plex Sans" panose="020B0506050203000203" pitchFamily="34" charset="77"/>
              </a:rPr>
              <a:t>    }</a:t>
            </a:r>
            <a:endParaRPr lang="en-GB" sz="1000" dirty="0">
              <a:solidFill>
                <a:schemeClr val="bg1"/>
              </a:solidFill>
              <a:latin typeface="IBM Plex Sans" panose="020B0506050203000203" pitchFamily="34" charset="77"/>
            </a:endParaRPr>
          </a:p>
          <a:p>
            <a:endParaRPr lang="en-GB" sz="1050" b="1" dirty="0">
              <a:solidFill>
                <a:schemeClr val="bg1"/>
              </a:solidFill>
              <a:latin typeface="IBM Plex Sans" panose="020B0503050203000203" pitchFamily="34" charset="0"/>
            </a:endParaRPr>
          </a:p>
          <a:p>
            <a:endParaRPr lang="en-GB" sz="1050" dirty="0">
              <a:solidFill>
                <a:schemeClr val="bg1"/>
              </a:solidFill>
              <a:latin typeface="IBM Plex Sans" panose="020B0503050203000203" pitchFamily="34" charset="0"/>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pic>
        <p:nvPicPr>
          <p:cNvPr id="11" name="Picture 10">
            <a:extLst>
              <a:ext uri="{FF2B5EF4-FFF2-40B4-BE49-F238E27FC236}">
                <a16:creationId xmlns:a16="http://schemas.microsoft.com/office/drawing/2014/main" id="{86112321-9038-2449-967C-4EFF1DAEE68F}"/>
              </a:ext>
            </a:extLst>
          </p:cNvPr>
          <p:cNvPicPr>
            <a:picLocks noChangeAspect="1"/>
          </p:cNvPicPr>
          <p:nvPr/>
        </p:nvPicPr>
        <p:blipFill>
          <a:blip r:embed="rId7"/>
          <a:stretch>
            <a:fillRect/>
          </a:stretch>
        </p:blipFill>
        <p:spPr>
          <a:xfrm>
            <a:off x="4724645" y="272582"/>
            <a:ext cx="4228430" cy="2374968"/>
          </a:xfrm>
          <a:prstGeom prst="rect">
            <a:avLst/>
          </a:prstGeom>
        </p:spPr>
      </p:pic>
      <p:sp>
        <p:nvSpPr>
          <p:cNvPr id="3" name="TextBox 2">
            <a:extLst>
              <a:ext uri="{FF2B5EF4-FFF2-40B4-BE49-F238E27FC236}">
                <a16:creationId xmlns:a16="http://schemas.microsoft.com/office/drawing/2014/main" id="{14FC59A9-0990-3041-851B-9F57DE41A693}"/>
              </a:ext>
            </a:extLst>
          </p:cNvPr>
          <p:cNvSpPr txBox="1"/>
          <p:nvPr/>
        </p:nvSpPr>
        <p:spPr>
          <a:xfrm>
            <a:off x="8750673" y="113279"/>
            <a:ext cx="241742" cy="174407"/>
          </a:xfrm>
          <a:prstGeom prst="rect">
            <a:avLst/>
          </a:prstGeom>
          <a:noFill/>
        </p:spPr>
        <p:txBody>
          <a:bodyPr wrap="square" rtlCol="0">
            <a:spAutoFit/>
          </a:bodyPr>
          <a:lstStyle/>
          <a:p>
            <a:r>
              <a:rPr lang="en-US" sz="800" baseline="30000" dirty="0">
                <a:solidFill>
                  <a:schemeClr val="bg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sp>
        <p:nvSpPr>
          <p:cNvPr id="81" name="Google Shape;81;p14"/>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How does copilot work?</a:t>
            </a:r>
            <a:endParaRPr dirty="0"/>
          </a:p>
        </p:txBody>
      </p:sp>
      <p:sp>
        <p:nvSpPr>
          <p:cNvPr id="82" name="Google Shape;82;p14"/>
          <p:cNvSpPr txBox="1">
            <a:spLocks noGrp="1"/>
          </p:cNvSpPr>
          <p:nvPr>
            <p:ph type="subTitle" idx="1"/>
          </p:nvPr>
        </p:nvSpPr>
        <p:spPr>
          <a:xfrm>
            <a:off x="730201" y="3242312"/>
            <a:ext cx="4960500" cy="383700"/>
          </a:xfrm>
          <a:prstGeom prst="rect">
            <a:avLst/>
          </a:prstGeom>
        </p:spPr>
        <p:txBody>
          <a:bodyPr spcFirstLastPara="1" wrap="square" lIns="0" tIns="0" rIns="0" bIns="0" anchor="t" anchorCtr="0">
            <a:noAutofit/>
          </a:bodyPr>
          <a:lstStyle/>
          <a:p>
            <a:r>
              <a:rPr lang="en-GB" b="1" dirty="0"/>
              <a:t>OpenAI Codex Model</a:t>
            </a:r>
            <a:endParaRPr lang="en-GB" dirty="0">
              <a:effectLst/>
            </a:endParaRPr>
          </a:p>
        </p:txBody>
      </p:sp>
      <p:sp>
        <p:nvSpPr>
          <p:cNvPr id="83" name="Google Shape;83;p14"/>
          <p:cNvSpPr/>
          <p:nvPr/>
        </p:nvSpPr>
        <p:spPr>
          <a:xfrm>
            <a:off x="6815202" y="576011"/>
            <a:ext cx="251950" cy="700149"/>
          </a:xfrm>
          <a:prstGeom prst="rect">
            <a:avLst/>
          </a:prstGeom>
        </p:spPr>
        <p:txBody>
          <a:bodyPr>
            <a:prstTxWarp prst="textPlain">
              <a:avLst/>
            </a:prstTxWarp>
          </a:bodyPr>
          <a:lstStyle/>
          <a:p>
            <a:pPr lvl="0" algn="ctr"/>
            <a:r>
              <a:rPr lang="en-US" b="1" dirty="0">
                <a:solidFill>
                  <a:schemeClr val="accent1"/>
                </a:solidFill>
                <a:latin typeface="Bebas Neue"/>
              </a:rPr>
              <a:t>2</a:t>
            </a:r>
            <a:endParaRPr b="1" i="0" dirty="0">
              <a:ln>
                <a:noFill/>
              </a:ln>
              <a:solidFill>
                <a:schemeClr val="accent1"/>
              </a:solidFill>
              <a:latin typeface="Bebas Neue"/>
            </a:endParaRPr>
          </a:p>
        </p:txBody>
      </p:sp>
      <p:pic>
        <p:nvPicPr>
          <p:cNvPr id="8" name="Google Shape;688;p47">
            <a:extLst>
              <a:ext uri="{FF2B5EF4-FFF2-40B4-BE49-F238E27FC236}">
                <a16:creationId xmlns:a16="http://schemas.microsoft.com/office/drawing/2014/main" id="{9CFDDACD-CD26-DD40-85C0-6EFACBD0DE2A}"/>
              </a:ext>
            </a:extLst>
          </p:cNvPr>
          <p:cNvPicPr preferRelativeResize="0"/>
          <p:nvPr/>
        </p:nvPicPr>
        <p:blipFill>
          <a:blip r:embed="rId4">
            <a:alphaModFix/>
          </a:blip>
          <a:stretch>
            <a:fillRect/>
          </a:stretch>
        </p:blipFill>
        <p:spPr>
          <a:xfrm>
            <a:off x="6109035" y="1380687"/>
            <a:ext cx="2708510" cy="3645016"/>
          </a:xfrm>
          <a:prstGeom prst="rect">
            <a:avLst/>
          </a:prstGeom>
          <a:noFill/>
          <a:ln>
            <a:noFill/>
          </a:ln>
        </p:spPr>
      </p:pic>
      <p:pic>
        <p:nvPicPr>
          <p:cNvPr id="10" name="Picture 2" descr="GitHub - github/copilot-docs: Documentation for GitHub Copilot">
            <a:extLst>
              <a:ext uri="{FF2B5EF4-FFF2-40B4-BE49-F238E27FC236}">
                <a16:creationId xmlns:a16="http://schemas.microsoft.com/office/drawing/2014/main" id="{5C195C57-5BDC-CD43-8F22-93BD6D6B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627" y="961295"/>
            <a:ext cx="634789" cy="507831"/>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690;p47">
            <a:extLst>
              <a:ext uri="{FF2B5EF4-FFF2-40B4-BE49-F238E27FC236}">
                <a16:creationId xmlns:a16="http://schemas.microsoft.com/office/drawing/2014/main" id="{6DA70D78-9A2E-1A4A-9B5F-3D854AB7AF9E}"/>
              </a:ext>
            </a:extLst>
          </p:cNvPr>
          <p:cNvPicPr preferRelativeResize="0"/>
          <p:nvPr/>
        </p:nvPicPr>
        <p:blipFill>
          <a:blip r:embed="rId6">
            <a:alphaModFix/>
          </a:blip>
          <a:stretch>
            <a:fillRect/>
          </a:stretch>
        </p:blipFill>
        <p:spPr>
          <a:xfrm>
            <a:off x="7342315" y="1980058"/>
            <a:ext cx="241950" cy="1707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9" name="TextBox 8">
            <a:extLst>
              <a:ext uri="{FF2B5EF4-FFF2-40B4-BE49-F238E27FC236}">
                <a16:creationId xmlns:a16="http://schemas.microsoft.com/office/drawing/2014/main" id="{F58D91C4-1500-B54E-A189-389D136B0EAB}"/>
              </a:ext>
            </a:extLst>
          </p:cNvPr>
          <p:cNvSpPr txBox="1"/>
          <p:nvPr/>
        </p:nvSpPr>
        <p:spPr>
          <a:xfrm>
            <a:off x="151585" y="200483"/>
            <a:ext cx="4488873" cy="3631763"/>
          </a:xfrm>
          <a:prstGeom prst="rect">
            <a:avLst/>
          </a:prstGeom>
          <a:noFill/>
        </p:spPr>
        <p:txBody>
          <a:bodyPr wrap="square" rtlCol="0">
            <a:spAutoFit/>
          </a:bodyPr>
          <a:lstStyle/>
          <a:p>
            <a:endParaRPr lang="en-GB" sz="10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900" dirty="0">
                <a:solidFill>
                  <a:schemeClr val="bg1"/>
                </a:solidFill>
                <a:latin typeface="IBM Plex Sans" panose="020B0506050203000203" pitchFamily="34" charset="77"/>
              </a:rPr>
              <a:t>According to Github Copilot, it has been trained on a selection of English language and source code available on the internet including all Github repositories (except private repositories).</a:t>
            </a:r>
          </a:p>
          <a:p>
            <a:pPr marL="171450" indent="-171450">
              <a:buClr>
                <a:schemeClr val="tx1">
                  <a:lumMod val="75000"/>
                  <a:lumOff val="25000"/>
                </a:schemeClr>
              </a:buClr>
              <a:buSzPct val="15000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900" dirty="0">
                <a:solidFill>
                  <a:schemeClr val="bg1"/>
                </a:solidFill>
                <a:latin typeface="IBM Plex Sans" panose="020B0506050203000203" pitchFamily="34" charset="77"/>
              </a:rPr>
              <a:t>The working model speaks for itself. Coding-related text and available public code on the Internet (Github) is retrieved by Codex, which uses its algorithm and passes it on to the service Github Copilot. This service then provides suggestions for our private code, which is actually not private, as it sends suggestions for improvement back to the service Github Copilot.</a:t>
            </a:r>
          </a:p>
          <a:p>
            <a:pPr marL="171450" indent="-171450">
              <a:buClr>
                <a:schemeClr val="tx1">
                  <a:lumMod val="75000"/>
                  <a:lumOff val="25000"/>
                </a:schemeClr>
              </a:buClr>
              <a:buSzPct val="15000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900" dirty="0">
                <a:solidFill>
                  <a:schemeClr val="bg1"/>
                </a:solidFill>
                <a:latin typeface="IBM Plex Sans" panose="020B0506050203000203" pitchFamily="34" charset="77"/>
              </a:rPr>
              <a:t>According to the </a:t>
            </a:r>
            <a:r>
              <a:rPr lang="en-GB" sz="900" dirty="0">
                <a:solidFill>
                  <a:schemeClr val="bg1"/>
                </a:solidFill>
                <a:latin typeface="IBM Plex Sans" panose="020B0506050203000203" pitchFamily="34" charset="77"/>
                <a:hlinkClick r:id="rId3">
                  <a:extLst>
                    <a:ext uri="{A12FA001-AC4F-418D-AE19-62706E023703}">
                      <ahyp:hlinkClr xmlns:ahyp="http://schemas.microsoft.com/office/drawing/2018/hyperlinkcolor" val="tx"/>
                    </a:ext>
                  </a:extLst>
                </a:hlinkClick>
              </a:rPr>
              <a:t>Codex paper</a:t>
            </a:r>
            <a:r>
              <a:rPr lang="en-GB" sz="900" dirty="0">
                <a:solidFill>
                  <a:schemeClr val="bg1"/>
                </a:solidFill>
                <a:latin typeface="IBM Plex Sans" panose="020B0506050203000203" pitchFamily="34" charset="77"/>
              </a:rPr>
              <a:t>, “Codex is a GPT language model fine-tuned on publicly available code from Github, and study its Python code-writing capabilities.” Codex is much more efficient </a:t>
            </a:r>
            <a:br>
              <a:rPr lang="en-GB" sz="900" dirty="0">
                <a:solidFill>
                  <a:schemeClr val="bg1"/>
                </a:solidFill>
                <a:latin typeface="IBM Plex Sans" panose="020B0506050203000203" pitchFamily="34" charset="77"/>
              </a:rPr>
            </a:br>
            <a:r>
              <a:rPr lang="en-GB" sz="900" dirty="0">
                <a:solidFill>
                  <a:schemeClr val="bg1"/>
                </a:solidFill>
                <a:latin typeface="IBM Plex Sans" panose="020B0506050203000203" pitchFamily="34" charset="77"/>
              </a:rPr>
              <a:t>and improved than GPT-3 because it's been trained on many </a:t>
            </a:r>
            <a:br>
              <a:rPr lang="en-GB" sz="900" dirty="0">
                <a:solidFill>
                  <a:schemeClr val="bg1"/>
                </a:solidFill>
                <a:latin typeface="IBM Plex Sans" panose="020B0506050203000203" pitchFamily="34" charset="77"/>
              </a:rPr>
            </a:br>
            <a:r>
              <a:rPr lang="en-GB" sz="900" dirty="0">
                <a:solidFill>
                  <a:schemeClr val="bg1"/>
                </a:solidFill>
                <a:latin typeface="IBM Plex Sans" panose="020B0506050203000203" pitchFamily="34" charset="77"/>
              </a:rPr>
              <a:t>public repositories available on Github.</a:t>
            </a:r>
          </a:p>
          <a:p>
            <a:pPr>
              <a:buClr>
                <a:schemeClr val="tx1">
                  <a:lumMod val="75000"/>
                  <a:lumOff val="25000"/>
                </a:schemeClr>
              </a:buClr>
              <a:buSzPct val="150000"/>
            </a:pPr>
            <a:endParaRPr lang="en-GB" sz="9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900" dirty="0">
                <a:solidFill>
                  <a:schemeClr val="bg1"/>
                </a:solidFill>
                <a:latin typeface="IBM Plex Sans" panose="020B0506050203000203" pitchFamily="34" charset="77"/>
              </a:rPr>
              <a:t>This was all about the stats and facts of Codex, which is the backbone of Github Copilot. The paper clearly says that it will produce more accurate and effective results in the future, which means Github Copilot will become stronger and stronger.</a:t>
            </a: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pic>
        <p:nvPicPr>
          <p:cNvPr id="3076" name="Picture 4" descr="GitHub Copilot · Your AI pair programmer">
            <a:extLst>
              <a:ext uri="{FF2B5EF4-FFF2-40B4-BE49-F238E27FC236}">
                <a16:creationId xmlns:a16="http://schemas.microsoft.com/office/drawing/2014/main" id="{9D7DB5CA-5A90-B142-B3DE-F7B5A59BF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435" y="390473"/>
            <a:ext cx="3687640" cy="1770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225ABD-3B4C-6346-82A2-C53163CC2BD8}"/>
              </a:ext>
            </a:extLst>
          </p:cNvPr>
          <p:cNvSpPr txBox="1"/>
          <p:nvPr/>
        </p:nvSpPr>
        <p:spPr>
          <a:xfrm>
            <a:off x="6360422" y="390473"/>
            <a:ext cx="2043953" cy="200055"/>
          </a:xfrm>
          <a:prstGeom prst="rect">
            <a:avLst/>
          </a:prstGeom>
          <a:noFill/>
        </p:spPr>
        <p:txBody>
          <a:bodyPr wrap="square" rtlCol="0">
            <a:spAutoFit/>
          </a:bodyPr>
          <a:lstStyle/>
          <a:p>
            <a:r>
              <a:rPr lang="en-US" sz="700" dirty="0">
                <a:solidFill>
                  <a:schemeClr val="tx2">
                    <a:lumMod val="50000"/>
                  </a:schemeClr>
                </a:solidFill>
                <a:latin typeface="IBM Plex Sans" panose="020B0503050203000203" pitchFamily="34" charset="0"/>
              </a:rPr>
              <a:t>Github Copilot Working Model</a:t>
            </a:r>
          </a:p>
        </p:txBody>
      </p:sp>
      <p:pic>
        <p:nvPicPr>
          <p:cNvPr id="15" name="Picture 14" descr="Text&#10;&#10;Description automatically generated">
            <a:extLst>
              <a:ext uri="{FF2B5EF4-FFF2-40B4-BE49-F238E27FC236}">
                <a16:creationId xmlns:a16="http://schemas.microsoft.com/office/drawing/2014/main" id="{A89F0664-FB56-7B41-AA01-1FD2CCF725A2}"/>
              </a:ext>
            </a:extLst>
          </p:cNvPr>
          <p:cNvPicPr>
            <a:picLocks noChangeAspect="1"/>
          </p:cNvPicPr>
          <p:nvPr/>
        </p:nvPicPr>
        <p:blipFill>
          <a:blip r:embed="rId5"/>
          <a:stretch>
            <a:fillRect/>
          </a:stretch>
        </p:blipFill>
        <p:spPr>
          <a:xfrm>
            <a:off x="5265435" y="2261673"/>
            <a:ext cx="2827475" cy="2698220"/>
          </a:xfrm>
          <a:prstGeom prst="rect">
            <a:avLst/>
          </a:prstGeom>
        </p:spPr>
      </p:pic>
      <p:sp>
        <p:nvSpPr>
          <p:cNvPr id="8" name="TextBox 7">
            <a:extLst>
              <a:ext uri="{FF2B5EF4-FFF2-40B4-BE49-F238E27FC236}">
                <a16:creationId xmlns:a16="http://schemas.microsoft.com/office/drawing/2014/main" id="{E8BB1EF2-A582-3E45-8993-331858168C4F}"/>
              </a:ext>
            </a:extLst>
          </p:cNvPr>
          <p:cNvSpPr txBox="1"/>
          <p:nvPr/>
        </p:nvSpPr>
        <p:spPr>
          <a:xfrm>
            <a:off x="8800981" y="290108"/>
            <a:ext cx="241742" cy="174407"/>
          </a:xfrm>
          <a:prstGeom prst="rect">
            <a:avLst/>
          </a:prstGeom>
          <a:noFill/>
        </p:spPr>
        <p:txBody>
          <a:bodyPr wrap="square" rtlCol="0">
            <a:spAutoFit/>
          </a:bodyPr>
          <a:lstStyle/>
          <a:p>
            <a:r>
              <a:rPr lang="en-US" sz="800" baseline="30000" dirty="0">
                <a:solidFill>
                  <a:schemeClr val="bg1"/>
                </a:solidFill>
              </a:rPr>
              <a:t>2</a:t>
            </a:r>
          </a:p>
        </p:txBody>
      </p:sp>
      <p:sp>
        <p:nvSpPr>
          <p:cNvPr id="10" name="TextBox 9">
            <a:extLst>
              <a:ext uri="{FF2B5EF4-FFF2-40B4-BE49-F238E27FC236}">
                <a16:creationId xmlns:a16="http://schemas.microsoft.com/office/drawing/2014/main" id="{F7AFFB44-A4A5-3E4A-8726-98DE72AA0C71}"/>
              </a:ext>
            </a:extLst>
          </p:cNvPr>
          <p:cNvSpPr txBox="1"/>
          <p:nvPr/>
        </p:nvSpPr>
        <p:spPr>
          <a:xfrm>
            <a:off x="7940816" y="2168200"/>
            <a:ext cx="241742" cy="174407"/>
          </a:xfrm>
          <a:prstGeom prst="rect">
            <a:avLst/>
          </a:prstGeom>
          <a:noFill/>
        </p:spPr>
        <p:txBody>
          <a:bodyPr wrap="square" rtlCol="0">
            <a:spAutoFit/>
          </a:bodyPr>
          <a:lstStyle/>
          <a:p>
            <a:r>
              <a:rPr lang="en-US" sz="800" baseline="30000" dirty="0">
                <a:solidFill>
                  <a:schemeClr val="bg1"/>
                </a:solidFill>
              </a:rPr>
              <a:t>3</a:t>
            </a:r>
          </a:p>
        </p:txBody>
      </p:sp>
    </p:spTree>
    <p:extLst>
      <p:ext uri="{BB962C8B-B14F-4D97-AF65-F5344CB8AC3E}">
        <p14:creationId xmlns:p14="http://schemas.microsoft.com/office/powerpoint/2010/main" val="38429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sp>
        <p:nvSpPr>
          <p:cNvPr id="81" name="Google Shape;81;p14"/>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Causes and consequences ?</a:t>
            </a:r>
            <a:endParaRPr dirty="0"/>
          </a:p>
        </p:txBody>
      </p:sp>
      <p:sp>
        <p:nvSpPr>
          <p:cNvPr id="82" name="Google Shape;82;p14"/>
          <p:cNvSpPr txBox="1">
            <a:spLocks noGrp="1"/>
          </p:cNvSpPr>
          <p:nvPr>
            <p:ph type="subTitle" idx="1"/>
          </p:nvPr>
        </p:nvSpPr>
        <p:spPr>
          <a:xfrm>
            <a:off x="730201" y="3242312"/>
            <a:ext cx="4960500" cy="383700"/>
          </a:xfrm>
          <a:prstGeom prst="rect">
            <a:avLst/>
          </a:prstGeom>
        </p:spPr>
        <p:txBody>
          <a:bodyPr spcFirstLastPara="1" wrap="square" lIns="0" tIns="0" rIns="0" bIns="0" anchor="t" anchorCtr="0">
            <a:noAutofit/>
          </a:bodyPr>
          <a:lstStyle/>
          <a:p>
            <a:r>
              <a:rPr lang="en-GB" b="1" dirty="0"/>
              <a:t>Weak Security and Fraud</a:t>
            </a:r>
            <a:endParaRPr lang="en-GB" dirty="0">
              <a:effectLst/>
            </a:endParaRPr>
          </a:p>
        </p:txBody>
      </p:sp>
      <p:sp>
        <p:nvSpPr>
          <p:cNvPr id="83" name="Google Shape;83;p14"/>
          <p:cNvSpPr/>
          <p:nvPr/>
        </p:nvSpPr>
        <p:spPr>
          <a:xfrm>
            <a:off x="6815202" y="576011"/>
            <a:ext cx="251950" cy="700149"/>
          </a:xfrm>
          <a:prstGeom prst="rect">
            <a:avLst/>
          </a:prstGeom>
        </p:spPr>
        <p:txBody>
          <a:bodyPr>
            <a:prstTxWarp prst="textPlain">
              <a:avLst/>
            </a:prstTxWarp>
          </a:bodyPr>
          <a:lstStyle/>
          <a:p>
            <a:pPr lvl="0" algn="ctr"/>
            <a:r>
              <a:rPr lang="en-US" b="1" i="0" dirty="0">
                <a:ln>
                  <a:noFill/>
                </a:ln>
                <a:solidFill>
                  <a:schemeClr val="accent1"/>
                </a:solidFill>
                <a:latin typeface="Bebas Neue"/>
              </a:rPr>
              <a:t>3</a:t>
            </a:r>
            <a:endParaRPr b="1" i="0" dirty="0">
              <a:ln>
                <a:noFill/>
              </a:ln>
              <a:solidFill>
                <a:schemeClr val="accent1"/>
              </a:solidFill>
              <a:latin typeface="Bebas Neue"/>
            </a:endParaRPr>
          </a:p>
        </p:txBody>
      </p:sp>
      <p:pic>
        <p:nvPicPr>
          <p:cNvPr id="1026" name="Picture 2" descr="GitHub - github/copilot-docs: Documentation for GitHub Copilot">
            <a:extLst>
              <a:ext uri="{FF2B5EF4-FFF2-40B4-BE49-F238E27FC236}">
                <a16:creationId xmlns:a16="http://schemas.microsoft.com/office/drawing/2014/main" id="{43C530CD-3C56-8649-AE69-4D62642C6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944" y="712694"/>
            <a:ext cx="767908" cy="614326"/>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688;p47">
            <a:extLst>
              <a:ext uri="{FF2B5EF4-FFF2-40B4-BE49-F238E27FC236}">
                <a16:creationId xmlns:a16="http://schemas.microsoft.com/office/drawing/2014/main" id="{9CFDDACD-CD26-DD40-85C0-6EFACBD0DE2A}"/>
              </a:ext>
            </a:extLst>
          </p:cNvPr>
          <p:cNvPicPr preferRelativeResize="0"/>
          <p:nvPr/>
        </p:nvPicPr>
        <p:blipFill>
          <a:blip r:embed="rId5">
            <a:alphaModFix/>
          </a:blip>
          <a:stretch>
            <a:fillRect/>
          </a:stretch>
        </p:blipFill>
        <p:spPr>
          <a:xfrm>
            <a:off x="6109035" y="1380687"/>
            <a:ext cx="2708510" cy="3645016"/>
          </a:xfrm>
          <a:prstGeom prst="rect">
            <a:avLst/>
          </a:prstGeom>
          <a:noFill/>
          <a:ln>
            <a:noFill/>
          </a:ln>
        </p:spPr>
      </p:pic>
      <p:pic>
        <p:nvPicPr>
          <p:cNvPr id="17" name="Google Shape;696;p47">
            <a:extLst>
              <a:ext uri="{FF2B5EF4-FFF2-40B4-BE49-F238E27FC236}">
                <a16:creationId xmlns:a16="http://schemas.microsoft.com/office/drawing/2014/main" id="{5D68F8E6-8639-784D-9077-B57F4169367F}"/>
              </a:ext>
            </a:extLst>
          </p:cNvPr>
          <p:cNvPicPr preferRelativeResize="0"/>
          <p:nvPr/>
        </p:nvPicPr>
        <p:blipFill>
          <a:blip r:embed="rId6">
            <a:alphaModFix/>
          </a:blip>
          <a:stretch>
            <a:fillRect/>
          </a:stretch>
        </p:blipFill>
        <p:spPr>
          <a:xfrm>
            <a:off x="7342315" y="1949838"/>
            <a:ext cx="241950" cy="237212"/>
          </a:xfrm>
          <a:prstGeom prst="rect">
            <a:avLst/>
          </a:prstGeom>
          <a:noFill/>
          <a:ln>
            <a:noFill/>
          </a:ln>
        </p:spPr>
      </p:pic>
    </p:spTree>
    <p:extLst>
      <p:ext uri="{BB962C8B-B14F-4D97-AF65-F5344CB8AC3E}">
        <p14:creationId xmlns:p14="http://schemas.microsoft.com/office/powerpoint/2010/main" val="353916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9" name="TextBox 8">
            <a:extLst>
              <a:ext uri="{FF2B5EF4-FFF2-40B4-BE49-F238E27FC236}">
                <a16:creationId xmlns:a16="http://schemas.microsoft.com/office/drawing/2014/main" id="{F58D91C4-1500-B54E-A189-389D136B0EAB}"/>
              </a:ext>
            </a:extLst>
          </p:cNvPr>
          <p:cNvSpPr txBox="1"/>
          <p:nvPr/>
        </p:nvSpPr>
        <p:spPr>
          <a:xfrm>
            <a:off x="4508432" y="88000"/>
            <a:ext cx="4488873" cy="3385542"/>
          </a:xfrm>
          <a:prstGeom prst="rect">
            <a:avLst/>
          </a:prstGeom>
          <a:noFill/>
        </p:spPr>
        <p:txBody>
          <a:bodyPr wrap="square" rtlCol="0">
            <a:spAutoFit/>
          </a:bodyPr>
          <a:lstStyle/>
          <a:p>
            <a:endParaRPr lang="en-GB" sz="10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We can't say that as GitHub Copilot tries to understand your intent and to generate the best code it can, but the code it suggests may not always work or even make sense. While developers are working hard to make GitHub Copilot better, code suggested by GitHub Copilot should be carefully tested, reviewed, and vetted, like any other code.</a:t>
            </a:r>
          </a:p>
          <a:p>
            <a:pPr marL="171450" indent="-171450">
              <a:buClr>
                <a:schemeClr val="tx1">
                  <a:lumMod val="75000"/>
                  <a:lumOff val="25000"/>
                </a:schemeClr>
              </a:buClr>
              <a:buSzPct val="150000"/>
              <a:buFont typeface="Arial" panose="020B0604020202020204" pitchFamily="34" charset="0"/>
              <a:buChar char="•"/>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In its FAQ, </a:t>
            </a:r>
            <a:r>
              <a:rPr lang="en-GB" sz="800" dirty="0">
                <a:solidFill>
                  <a:schemeClr val="bg1"/>
                </a:solidFill>
                <a:latin typeface="IBM Plex Sans" panose="020B0506050203000203" pitchFamily="34" charset="77"/>
                <a:hlinkClick r:id="rId3">
                  <a:extLst>
                    <a:ext uri="{A12FA001-AC4F-418D-AE19-62706E023703}">
                      <ahyp:hlinkClr xmlns:ahyp="http://schemas.microsoft.com/office/drawing/2018/hyperlinkcolor" val="tx"/>
                    </a:ext>
                  </a:extLst>
                </a:hlinkClick>
              </a:rPr>
              <a:t>GitHub claims</a:t>
            </a:r>
            <a:r>
              <a:rPr lang="en-GB" sz="800" dirty="0">
                <a:solidFill>
                  <a:schemeClr val="bg1"/>
                </a:solidFill>
                <a:latin typeface="IBM Plex Sans" panose="020B0506050203000203" pitchFamily="34" charset="77"/>
              </a:rPr>
              <a:t> that “[…] the code you create with GitHub Copilot’s help belongs to you.” However, on popular programmer site Hacker News, </a:t>
            </a:r>
            <a:r>
              <a:rPr lang="en-GB" sz="800" dirty="0">
                <a:solidFill>
                  <a:schemeClr val="bg1"/>
                </a:solidFill>
                <a:latin typeface="IBM Plex Sans" panose="020B0506050203000203" pitchFamily="34" charset="77"/>
                <a:hlinkClick r:id="rId4">
                  <a:extLst>
                    <a:ext uri="{A12FA001-AC4F-418D-AE19-62706E023703}">
                      <ahyp:hlinkClr xmlns:ahyp="http://schemas.microsoft.com/office/drawing/2018/hyperlinkcolor" val="tx"/>
                    </a:ext>
                  </a:extLst>
                </a:hlinkClick>
              </a:rPr>
              <a:t>people are arguing that Copilot is infringing copyright</a:t>
            </a:r>
            <a:r>
              <a:rPr lang="en-GB" sz="800" dirty="0">
                <a:solidFill>
                  <a:schemeClr val="bg1"/>
                </a:solidFill>
                <a:latin typeface="IBM Plex Sans" panose="020B0506050203000203" pitchFamily="34" charset="77"/>
              </a:rPr>
              <a:t>. The AI should only be allowed to use code that its initial owners have made available for commercial use, yet it’s clearly using all manners of code, regardless of licenses.</a:t>
            </a:r>
          </a:p>
          <a:p>
            <a:pPr marL="171450" indent="-171450">
              <a:buClr>
                <a:schemeClr val="tx1">
                  <a:lumMod val="75000"/>
                  <a:lumOff val="25000"/>
                </a:schemeClr>
              </a:buClr>
              <a:buSzPct val="150000"/>
              <a:buFont typeface="Arial" panose="020B0604020202020204" pitchFamily="34" charset="0"/>
              <a:buChar char="•"/>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In </a:t>
            </a:r>
            <a:r>
              <a:rPr lang="en-GB" sz="800" dirty="0">
                <a:solidFill>
                  <a:schemeClr val="bg1"/>
                </a:solidFill>
                <a:latin typeface="IBM Plex Sans" panose="020B0506050203000203" pitchFamily="34" charset="77"/>
                <a:hlinkClick r:id="rId5">
                  <a:extLst>
                    <a:ext uri="{A12FA001-AC4F-418D-AE19-62706E023703}">
                      <ahyp:hlinkClr xmlns:ahyp="http://schemas.microsoft.com/office/drawing/2018/hyperlinkcolor" val="tx"/>
                    </a:ext>
                  </a:extLst>
                </a:hlinkClick>
              </a:rPr>
              <a:t>another thread</a:t>
            </a:r>
            <a:r>
              <a:rPr lang="en-GB" sz="800" dirty="0">
                <a:solidFill>
                  <a:schemeClr val="bg1"/>
                </a:solidFill>
                <a:latin typeface="IBM Plex Sans" panose="020B0506050203000203" pitchFamily="34" charset="77"/>
              </a:rPr>
              <a:t> on Hacker News, people are expressing concerns that using the tool might get you sued, as you might unknowingly use copyrighted code. </a:t>
            </a:r>
            <a:r>
              <a:rPr lang="en-GB" sz="800" dirty="0">
                <a:solidFill>
                  <a:schemeClr val="bg1"/>
                </a:solidFill>
                <a:latin typeface="IBM Plex Sans" panose="020B0506050203000203" pitchFamily="34" charset="77"/>
                <a:hlinkClick r:id="rId6">
                  <a:extLst>
                    <a:ext uri="{A12FA001-AC4F-418D-AE19-62706E023703}">
                      <ahyp:hlinkClr xmlns:ahyp="http://schemas.microsoft.com/office/drawing/2018/hyperlinkcolor" val="tx"/>
                    </a:ext>
                  </a:extLst>
                </a:hlinkClick>
              </a:rPr>
              <a:t>One user</a:t>
            </a:r>
            <a:r>
              <a:rPr lang="en-GB" sz="800" dirty="0">
                <a:solidFill>
                  <a:schemeClr val="bg1"/>
                </a:solidFill>
                <a:latin typeface="IBM Plex Sans" panose="020B0506050203000203" pitchFamily="34" charset="77"/>
              </a:rPr>
              <a:t> calls Copilot a “legal ticking time bomb,” while </a:t>
            </a:r>
            <a:r>
              <a:rPr lang="en-GB" sz="800" dirty="0">
                <a:solidFill>
                  <a:schemeClr val="bg1"/>
                </a:solidFill>
                <a:latin typeface="IBM Plex Sans" panose="020B0506050203000203" pitchFamily="34" charset="77"/>
                <a:hlinkClick r:id="rId7">
                  <a:extLst>
                    <a:ext uri="{A12FA001-AC4F-418D-AE19-62706E023703}">
                      <ahyp:hlinkClr xmlns:ahyp="http://schemas.microsoft.com/office/drawing/2018/hyperlinkcolor" val="tx"/>
                    </a:ext>
                  </a:extLst>
                </a:hlinkClick>
              </a:rPr>
              <a:t>another</a:t>
            </a:r>
            <a:r>
              <a:rPr lang="en-GB" sz="800" dirty="0">
                <a:solidFill>
                  <a:schemeClr val="bg1"/>
                </a:solidFill>
                <a:latin typeface="IBM Plex Sans" panose="020B0506050203000203" pitchFamily="34" charset="77"/>
              </a:rPr>
              <a:t> adds a personal anecdote: “I run product security for a large enterprise, and I’ve already gotten the ball rolling on prohibiting copilot […].”</a:t>
            </a:r>
          </a:p>
          <a:p>
            <a:pPr marL="171450" indent="-171450">
              <a:buClr>
                <a:schemeClr val="tx1">
                  <a:lumMod val="75000"/>
                  <a:lumOff val="25000"/>
                </a:schemeClr>
              </a:buClr>
              <a:buSzPct val="150000"/>
              <a:buFont typeface="Arial" panose="020B0604020202020204" pitchFamily="34" charset="0"/>
              <a:buChar char="•"/>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This has all proven enough for some to </a:t>
            </a:r>
            <a:r>
              <a:rPr lang="en-GB" sz="800" dirty="0">
                <a:solidFill>
                  <a:schemeClr val="bg1"/>
                </a:solidFill>
                <a:latin typeface="IBM Plex Sans" panose="020B0506050203000203" pitchFamily="34" charset="77"/>
                <a:hlinkClick r:id="rId8">
                  <a:extLst>
                    <a:ext uri="{A12FA001-AC4F-418D-AE19-62706E023703}">
                      <ahyp:hlinkClr xmlns:ahyp="http://schemas.microsoft.com/office/drawing/2018/hyperlinkcolor" val="tx"/>
                    </a:ext>
                  </a:extLst>
                </a:hlinkClick>
              </a:rPr>
              <a:t>abandon GitHub</a:t>
            </a:r>
            <a:r>
              <a:rPr lang="en-GB" sz="800" dirty="0">
                <a:solidFill>
                  <a:schemeClr val="bg1"/>
                </a:solidFill>
                <a:latin typeface="IBM Plex Sans" panose="020B0506050203000203" pitchFamily="34" charset="77"/>
              </a:rPr>
              <a:t>.</a:t>
            </a:r>
          </a:p>
          <a:p>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1000" dirty="0">
              <a:solidFill>
                <a:schemeClr val="bg1"/>
              </a:solidFill>
              <a:latin typeface="IBM Plex Sans" panose="020B0506050203000203" pitchFamily="34" charset="77"/>
            </a:endParaRPr>
          </a:p>
          <a:p>
            <a:pPr marL="285750" indent="-285750">
              <a:buFont typeface="Arial" panose="020B0604020202020204" pitchFamily="34" charset="0"/>
              <a:buChar char="•"/>
            </a:pPr>
            <a:endParaRPr lang="en-US" sz="1000" dirty="0">
              <a:solidFill>
                <a:schemeClr val="bg1"/>
              </a:solidFill>
              <a:latin typeface="IBM Plex Sans" panose="020B0506050203000203" pitchFamily="34" charset="77"/>
            </a:endParaRPr>
          </a:p>
        </p:txBody>
      </p:sp>
      <p:sp>
        <p:nvSpPr>
          <p:cNvPr id="3" name="TextBox 2">
            <a:extLst>
              <a:ext uri="{FF2B5EF4-FFF2-40B4-BE49-F238E27FC236}">
                <a16:creationId xmlns:a16="http://schemas.microsoft.com/office/drawing/2014/main" id="{9786B5A6-13BA-004B-BDF4-E2CC8BBB2585}"/>
              </a:ext>
            </a:extLst>
          </p:cNvPr>
          <p:cNvSpPr txBox="1"/>
          <p:nvPr/>
        </p:nvSpPr>
        <p:spPr>
          <a:xfrm>
            <a:off x="264051" y="183607"/>
            <a:ext cx="4097686" cy="3662541"/>
          </a:xfrm>
          <a:prstGeom prst="rect">
            <a:avLst/>
          </a:prstGeom>
          <a:noFill/>
        </p:spPr>
        <p:txBody>
          <a:bodyPr wrap="square" rtlCol="0">
            <a:spAutoFit/>
          </a:bodyPr>
          <a:lstStyle/>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CoPilot looks and feels like Microsoft’s all-time effort to improve </a:t>
            </a:r>
            <a:r>
              <a:rPr lang="en-GB" sz="800" dirty="0">
                <a:solidFill>
                  <a:schemeClr val="bg1"/>
                </a:solidFill>
                <a:latin typeface="IBM Plex Sans" panose="020B0506050203000203" pitchFamily="34" charset="77"/>
                <a:hlinkClick r:id="rId9">
                  <a:extLst>
                    <a:ext uri="{A12FA001-AC4F-418D-AE19-62706E023703}">
                      <ahyp:hlinkClr xmlns:ahyp="http://schemas.microsoft.com/office/drawing/2018/hyperlinkcolor" val="tx"/>
                    </a:ext>
                  </a:extLst>
                </a:hlinkClick>
              </a:rPr>
              <a:t>Intellisense</a:t>
            </a:r>
            <a:r>
              <a:rPr lang="en-GB" sz="800" dirty="0">
                <a:solidFill>
                  <a:schemeClr val="bg1"/>
                </a:solidFill>
                <a:latin typeface="IBM Plex Sans" panose="020B0506050203000203" pitchFamily="34" charset="77"/>
              </a:rPr>
              <a:t>, its code-completion IDE plugin. However, this time the completion is actually writing complete code bodies instead of completing keywords. Apparently, this effort was made possible by applying modern ML models, provided by OpenAI’s GPT-3 models, on GitHub public data, at a massive scale.</a:t>
            </a:r>
          </a:p>
          <a:p>
            <a:pPr>
              <a:buClr>
                <a:schemeClr val="tx1">
                  <a:lumMod val="75000"/>
                  <a:lumOff val="25000"/>
                </a:schemeClr>
              </a:buClr>
              <a:buSzPct val="150000"/>
            </a:pPr>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According to the chatter on Reddit and Twitter, it seems that this data had not been triaged first. This means that artifacts like secrets and copyrighted code are being suggested as completion options. Which is very, very bad. We can see this happening right now. It was first reported by Sam Nguyen, a SendGrid engineer (</a:t>
            </a:r>
            <a:r>
              <a:rPr lang="en-GB" sz="800" dirty="0">
                <a:solidFill>
                  <a:schemeClr val="bg1"/>
                </a:solidFill>
                <a:latin typeface="IBM Plex Sans" panose="020B0506050203000203" pitchFamily="34" charset="77"/>
                <a:hlinkClick r:id="rId10">
                  <a:extLst>
                    <a:ext uri="{A12FA001-AC4F-418D-AE19-62706E023703}">
                      <ahyp:hlinkClr xmlns:ahyp="http://schemas.microsoft.com/office/drawing/2018/hyperlinkcolor" val="tx"/>
                    </a:ext>
                  </a:extLst>
                </a:hlinkClick>
              </a:rPr>
              <a:t>djtm</a:t>
            </a:r>
            <a:r>
              <a:rPr lang="en-GB" sz="800" dirty="0">
                <a:solidFill>
                  <a:schemeClr val="bg1"/>
                </a:solidFill>
                <a:latin typeface="IBM Plex Sans" panose="020B0506050203000203" pitchFamily="34" charset="77"/>
              </a:rPr>
              <a:t> on GitHub):</a:t>
            </a: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endParaRPr lang="en-GB" sz="800" dirty="0">
              <a:solidFill>
                <a:schemeClr val="bg1"/>
              </a:solidFill>
              <a:latin typeface="IBM Plex Sans" panose="020B0506050203000203" pitchFamily="34" charset="77"/>
            </a:endParaRPr>
          </a:p>
          <a:p>
            <a:pPr marL="171450" indent="-171450">
              <a:buClr>
                <a:schemeClr val="tx1">
                  <a:lumMod val="75000"/>
                  <a:lumOff val="25000"/>
                </a:schemeClr>
              </a:buClr>
              <a:buSzPct val="150000"/>
              <a:buFont typeface="Arial" panose="020B0604020202020204" pitchFamily="34" charset="0"/>
              <a:buChar char="•"/>
            </a:pPr>
            <a:r>
              <a:rPr lang="en-GB" sz="800" dirty="0">
                <a:solidFill>
                  <a:schemeClr val="bg1"/>
                </a:solidFill>
                <a:latin typeface="IBM Plex Sans" panose="020B0506050203000203" pitchFamily="34" charset="77"/>
              </a:rPr>
              <a:t>As per Armin Ronacher (creator of Flask reports as we can also reproduce copyrighted code.)</a:t>
            </a:r>
          </a:p>
          <a:p>
            <a:pPr marL="171450" indent="-171450">
              <a:buFont typeface="Arial" panose="020B0604020202020204" pitchFamily="34" charset="0"/>
              <a:buChar char="•"/>
            </a:pPr>
            <a:endParaRPr lang="en-GB" sz="900" dirty="0">
              <a:solidFill>
                <a:schemeClr val="bg1"/>
              </a:solidFill>
              <a:latin typeface="IBM Plex Sans" panose="020B0506050203000203" pitchFamily="34" charset="77"/>
            </a:endParaRPr>
          </a:p>
          <a:p>
            <a:pPr marL="171450" indent="-171450">
              <a:buFont typeface="Arial" panose="020B0604020202020204" pitchFamily="34" charset="0"/>
              <a:buChar char="•"/>
            </a:pPr>
            <a:endParaRPr lang="en-US" sz="900" dirty="0">
              <a:solidFill>
                <a:schemeClr val="bg1"/>
              </a:solidFill>
              <a:latin typeface="IBM Plex Sans" panose="020B0506050203000203" pitchFamily="34" charset="77"/>
            </a:endParaRPr>
          </a:p>
        </p:txBody>
      </p:sp>
      <p:pic>
        <p:nvPicPr>
          <p:cNvPr id="12" name="Picture 2" descr="copilot leaking secrets">
            <a:extLst>
              <a:ext uri="{FF2B5EF4-FFF2-40B4-BE49-F238E27FC236}">
                <a16:creationId xmlns:a16="http://schemas.microsoft.com/office/drawing/2014/main" id="{172C81B5-2006-E042-B4B5-D15306C499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916" y="1656240"/>
            <a:ext cx="2277739" cy="1401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 Teams&#10;&#10;Description automatically generated">
            <a:extLst>
              <a:ext uri="{FF2B5EF4-FFF2-40B4-BE49-F238E27FC236}">
                <a16:creationId xmlns:a16="http://schemas.microsoft.com/office/drawing/2014/main" id="{1623793C-4B3D-1E44-9D78-1DF2A98D4080}"/>
              </a:ext>
            </a:extLst>
          </p:cNvPr>
          <p:cNvPicPr>
            <a:picLocks noChangeAspect="1"/>
          </p:cNvPicPr>
          <p:nvPr/>
        </p:nvPicPr>
        <p:blipFill>
          <a:blip r:embed="rId12"/>
          <a:stretch>
            <a:fillRect/>
          </a:stretch>
        </p:blipFill>
        <p:spPr>
          <a:xfrm>
            <a:off x="513916" y="3518768"/>
            <a:ext cx="1471359" cy="155696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35ED2225-B0BC-F844-8FB4-A61B13AE8FF3}"/>
              </a:ext>
            </a:extLst>
          </p:cNvPr>
          <p:cNvPicPr>
            <a:picLocks noChangeAspect="1"/>
          </p:cNvPicPr>
          <p:nvPr/>
        </p:nvPicPr>
        <p:blipFill>
          <a:blip r:embed="rId13"/>
          <a:stretch>
            <a:fillRect/>
          </a:stretch>
        </p:blipFill>
        <p:spPr>
          <a:xfrm>
            <a:off x="4782265" y="2608333"/>
            <a:ext cx="2205368" cy="1385748"/>
          </a:xfrm>
          <a:prstGeom prst="rect">
            <a:avLst/>
          </a:prstGeom>
        </p:spPr>
      </p:pic>
      <p:pic>
        <p:nvPicPr>
          <p:cNvPr id="6152" name="Picture 8">
            <a:extLst>
              <a:ext uri="{FF2B5EF4-FFF2-40B4-BE49-F238E27FC236}">
                <a16:creationId xmlns:a16="http://schemas.microsoft.com/office/drawing/2014/main" id="{B79FA93F-E40C-4D4F-B120-E31A911A55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4417" y="1833360"/>
            <a:ext cx="1644015" cy="10471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172341-64ED-5F4D-B061-B5134C06DBA6}"/>
              </a:ext>
            </a:extLst>
          </p:cNvPr>
          <p:cNvSpPr txBox="1"/>
          <p:nvPr/>
        </p:nvSpPr>
        <p:spPr>
          <a:xfrm>
            <a:off x="1832926" y="3410841"/>
            <a:ext cx="241742" cy="174407"/>
          </a:xfrm>
          <a:prstGeom prst="rect">
            <a:avLst/>
          </a:prstGeom>
          <a:noFill/>
        </p:spPr>
        <p:txBody>
          <a:bodyPr wrap="square" rtlCol="0">
            <a:spAutoFit/>
          </a:bodyPr>
          <a:lstStyle/>
          <a:p>
            <a:r>
              <a:rPr lang="en-US" sz="800" baseline="30000" dirty="0">
                <a:solidFill>
                  <a:schemeClr val="bg1"/>
                </a:solidFill>
              </a:rPr>
              <a:t>4</a:t>
            </a:r>
          </a:p>
        </p:txBody>
      </p:sp>
      <p:sp>
        <p:nvSpPr>
          <p:cNvPr id="11" name="TextBox 10">
            <a:extLst>
              <a:ext uri="{FF2B5EF4-FFF2-40B4-BE49-F238E27FC236}">
                <a16:creationId xmlns:a16="http://schemas.microsoft.com/office/drawing/2014/main" id="{72F17618-3691-FF45-80D7-140E50164083}"/>
              </a:ext>
            </a:extLst>
          </p:cNvPr>
          <p:cNvSpPr txBox="1"/>
          <p:nvPr/>
        </p:nvSpPr>
        <p:spPr>
          <a:xfrm>
            <a:off x="6824986" y="2521129"/>
            <a:ext cx="241742" cy="174407"/>
          </a:xfrm>
          <a:prstGeom prst="rect">
            <a:avLst/>
          </a:prstGeom>
          <a:noFill/>
        </p:spPr>
        <p:txBody>
          <a:bodyPr wrap="square" rtlCol="0">
            <a:spAutoFit/>
          </a:bodyPr>
          <a:lstStyle/>
          <a:p>
            <a:r>
              <a:rPr lang="en-US" sz="800" baseline="30000" dirty="0">
                <a:solidFill>
                  <a:schemeClr val="bg1"/>
                </a:solidFill>
              </a:rPr>
              <a:t>6</a:t>
            </a:r>
          </a:p>
        </p:txBody>
      </p:sp>
      <p:sp>
        <p:nvSpPr>
          <p:cNvPr id="13" name="TextBox 12">
            <a:extLst>
              <a:ext uri="{FF2B5EF4-FFF2-40B4-BE49-F238E27FC236}">
                <a16:creationId xmlns:a16="http://schemas.microsoft.com/office/drawing/2014/main" id="{40E9894C-1A6F-F840-BF91-F8BCC82DDFEA}"/>
              </a:ext>
            </a:extLst>
          </p:cNvPr>
          <p:cNvSpPr txBox="1"/>
          <p:nvPr/>
        </p:nvSpPr>
        <p:spPr>
          <a:xfrm>
            <a:off x="6231740" y="1569036"/>
            <a:ext cx="241742" cy="174407"/>
          </a:xfrm>
          <a:prstGeom prst="rect">
            <a:avLst/>
          </a:prstGeom>
          <a:noFill/>
        </p:spPr>
        <p:txBody>
          <a:bodyPr wrap="square" rtlCol="0">
            <a:spAutoFit/>
          </a:bodyPr>
          <a:lstStyle/>
          <a:p>
            <a:r>
              <a:rPr lang="en-US" sz="800" baseline="30000" dirty="0">
                <a:solidFill>
                  <a:schemeClr val="bg1"/>
                </a:solidFill>
              </a:rPr>
              <a:t>5</a:t>
            </a:r>
          </a:p>
        </p:txBody>
      </p:sp>
    </p:spTree>
    <p:extLst>
      <p:ext uri="{BB962C8B-B14F-4D97-AF65-F5344CB8AC3E}">
        <p14:creationId xmlns:p14="http://schemas.microsoft.com/office/powerpoint/2010/main" val="28900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sp>
        <p:nvSpPr>
          <p:cNvPr id="81" name="Google Shape;81;p14"/>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FAQ </a:t>
            </a:r>
            <a:endParaRPr dirty="0"/>
          </a:p>
        </p:txBody>
      </p:sp>
      <p:sp>
        <p:nvSpPr>
          <p:cNvPr id="82" name="Google Shape;82;p14"/>
          <p:cNvSpPr txBox="1">
            <a:spLocks noGrp="1"/>
          </p:cNvSpPr>
          <p:nvPr>
            <p:ph type="subTitle" idx="1"/>
          </p:nvPr>
        </p:nvSpPr>
        <p:spPr>
          <a:xfrm>
            <a:off x="730201" y="3242312"/>
            <a:ext cx="4960500" cy="383700"/>
          </a:xfrm>
          <a:prstGeom prst="rect">
            <a:avLst/>
          </a:prstGeom>
        </p:spPr>
        <p:txBody>
          <a:bodyPr spcFirstLastPara="1" wrap="square" lIns="0" tIns="0" rIns="0" bIns="0" anchor="t" anchorCtr="0">
            <a:noAutofit/>
          </a:bodyPr>
          <a:lstStyle/>
          <a:p>
            <a:r>
              <a:rPr lang="en-GB" b="1" dirty="0"/>
              <a:t>Critical Reflection</a:t>
            </a:r>
            <a:endParaRPr lang="en-GB" dirty="0">
              <a:effectLst/>
            </a:endParaRPr>
          </a:p>
        </p:txBody>
      </p:sp>
      <p:sp>
        <p:nvSpPr>
          <p:cNvPr id="83" name="Google Shape;83;p14"/>
          <p:cNvSpPr/>
          <p:nvPr/>
        </p:nvSpPr>
        <p:spPr>
          <a:xfrm>
            <a:off x="6815202" y="576011"/>
            <a:ext cx="251950" cy="700149"/>
          </a:xfrm>
          <a:prstGeom prst="rect">
            <a:avLst/>
          </a:prstGeom>
        </p:spPr>
        <p:txBody>
          <a:bodyPr>
            <a:prstTxWarp prst="textPlain">
              <a:avLst/>
            </a:prstTxWarp>
          </a:bodyPr>
          <a:lstStyle/>
          <a:p>
            <a:pPr lvl="0" algn="ctr"/>
            <a:r>
              <a:rPr lang="en-US" b="1" dirty="0">
                <a:solidFill>
                  <a:schemeClr val="accent1"/>
                </a:solidFill>
                <a:latin typeface="Bebas Neue"/>
              </a:rPr>
              <a:t>4</a:t>
            </a:r>
            <a:endParaRPr b="1" i="0" dirty="0">
              <a:ln>
                <a:noFill/>
              </a:ln>
              <a:solidFill>
                <a:schemeClr val="accent1"/>
              </a:solidFill>
              <a:latin typeface="Bebas Neue"/>
            </a:endParaRPr>
          </a:p>
        </p:txBody>
      </p:sp>
      <p:pic>
        <p:nvPicPr>
          <p:cNvPr id="8" name="Google Shape;688;p47">
            <a:extLst>
              <a:ext uri="{FF2B5EF4-FFF2-40B4-BE49-F238E27FC236}">
                <a16:creationId xmlns:a16="http://schemas.microsoft.com/office/drawing/2014/main" id="{9CFDDACD-CD26-DD40-85C0-6EFACBD0DE2A}"/>
              </a:ext>
            </a:extLst>
          </p:cNvPr>
          <p:cNvPicPr preferRelativeResize="0"/>
          <p:nvPr/>
        </p:nvPicPr>
        <p:blipFill>
          <a:blip r:embed="rId4">
            <a:alphaModFix/>
          </a:blip>
          <a:stretch>
            <a:fillRect/>
          </a:stretch>
        </p:blipFill>
        <p:spPr>
          <a:xfrm>
            <a:off x="6109035" y="1380687"/>
            <a:ext cx="2708510" cy="3645016"/>
          </a:xfrm>
          <a:prstGeom prst="rect">
            <a:avLst/>
          </a:prstGeom>
          <a:noFill/>
          <a:ln>
            <a:noFill/>
          </a:ln>
        </p:spPr>
      </p:pic>
      <p:pic>
        <p:nvPicPr>
          <p:cNvPr id="10" name="Picture 2" descr="GitHub - github/copilot-docs: Documentation for GitHub Copilot">
            <a:extLst>
              <a:ext uri="{FF2B5EF4-FFF2-40B4-BE49-F238E27FC236}">
                <a16:creationId xmlns:a16="http://schemas.microsoft.com/office/drawing/2014/main" id="{74E8AE0E-E263-2F44-A367-BCED22B94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865" y="1762665"/>
            <a:ext cx="634789" cy="507831"/>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678;p46">
            <a:extLst>
              <a:ext uri="{FF2B5EF4-FFF2-40B4-BE49-F238E27FC236}">
                <a16:creationId xmlns:a16="http://schemas.microsoft.com/office/drawing/2014/main" id="{B37A07EB-686C-034F-980E-FE856D612257}"/>
              </a:ext>
            </a:extLst>
          </p:cNvPr>
          <p:cNvPicPr preferRelativeResize="0"/>
          <p:nvPr/>
        </p:nvPicPr>
        <p:blipFill>
          <a:blip r:embed="rId6">
            <a:alphaModFix/>
          </a:blip>
          <a:stretch>
            <a:fillRect/>
          </a:stretch>
        </p:blipFill>
        <p:spPr>
          <a:xfrm rot="20444776">
            <a:off x="1569741" y="2309112"/>
            <a:ext cx="577497" cy="588400"/>
          </a:xfrm>
          <a:prstGeom prst="rect">
            <a:avLst/>
          </a:prstGeom>
          <a:noFill/>
          <a:ln>
            <a:noFill/>
          </a:ln>
        </p:spPr>
      </p:pic>
      <p:pic>
        <p:nvPicPr>
          <p:cNvPr id="13" name="Google Shape;692;p47">
            <a:extLst>
              <a:ext uri="{FF2B5EF4-FFF2-40B4-BE49-F238E27FC236}">
                <a16:creationId xmlns:a16="http://schemas.microsoft.com/office/drawing/2014/main" id="{4CE658D0-93FC-1647-A980-C7035C188AC7}"/>
              </a:ext>
            </a:extLst>
          </p:cNvPr>
          <p:cNvPicPr preferRelativeResize="0"/>
          <p:nvPr/>
        </p:nvPicPr>
        <p:blipFill>
          <a:blip r:embed="rId7">
            <a:alphaModFix/>
          </a:blip>
          <a:stretch>
            <a:fillRect/>
          </a:stretch>
        </p:blipFill>
        <p:spPr>
          <a:xfrm>
            <a:off x="7342315" y="1976492"/>
            <a:ext cx="241950" cy="166048"/>
          </a:xfrm>
          <a:prstGeom prst="rect">
            <a:avLst/>
          </a:prstGeom>
          <a:noFill/>
          <a:ln>
            <a:noFill/>
          </a:ln>
        </p:spPr>
      </p:pic>
    </p:spTree>
    <p:extLst>
      <p:ext uri="{BB962C8B-B14F-4D97-AF65-F5344CB8AC3E}">
        <p14:creationId xmlns:p14="http://schemas.microsoft.com/office/powerpoint/2010/main" val="1124320367"/>
      </p:ext>
    </p:extLst>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1356</Words>
  <Application>Microsoft Macintosh PowerPoint</Application>
  <PresentationFormat>On-screen Show (16:9)</PresentationFormat>
  <Paragraphs>160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IBM Plex Sans</vt:lpstr>
      <vt:lpstr>Bebas Neue</vt:lpstr>
      <vt:lpstr>IBM Plex Sans Condensed</vt:lpstr>
      <vt:lpstr>Flavius template</vt:lpstr>
      <vt:lpstr>Github copilot</vt:lpstr>
      <vt:lpstr>Hello!</vt:lpstr>
      <vt:lpstr>What is github copilot ?</vt:lpstr>
      <vt:lpstr>PowerPoint Presentation</vt:lpstr>
      <vt:lpstr>How does copilot work?</vt:lpstr>
      <vt:lpstr>PowerPoint Presentation</vt:lpstr>
      <vt:lpstr>Causes and consequences ?</vt:lpstr>
      <vt:lpstr>PowerPoint Presentation</vt:lpstr>
      <vt:lpstr>FAQ </vt:lpstr>
      <vt:lpstr>PowerPoint Presentation</vt:lpstr>
      <vt:lpstr>Competitor Matrix</vt:lpstr>
      <vt:lpstr>bibliography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copilot</dc:title>
  <cp:lastModifiedBy>SYED, JAVEDHUSSAIN</cp:lastModifiedBy>
  <cp:revision>99</cp:revision>
  <dcterms:modified xsi:type="dcterms:W3CDTF">2022-02-22T07:59:39Z</dcterms:modified>
</cp:coreProperties>
</file>